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9.png" ContentType="image/png"/>
  <Override PartName="/ppt/media/image10.png" ContentType="image/png"/>
  <Override PartName="/ppt/media/image13.jpeg" ContentType="image/jpeg"/>
  <Override PartName="/ppt/media/image19.png" ContentType="image/png"/>
  <Override PartName="/ppt/media/image8.jpeg" ContentType="image/jpeg"/>
  <Override PartName="/ppt/media/image18.png" ContentType="image/png"/>
  <Override PartName="/ppt/media/image7.jpeg" ContentType="image/jpeg"/>
  <Override PartName="/ppt/media/image16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5.jpeg" ContentType="image/jpeg"/>
  <Override PartName="/ppt/media/image4.png" ContentType="image/png"/>
  <Override PartName="/ppt/media/image6.jpeg" ContentType="image/jpeg"/>
  <Override PartName="/ppt/media/image11.jpeg" ContentType="image/jpeg"/>
  <Override PartName="/ppt/media/image15.png" ContentType="image/png"/>
  <Override PartName="/ppt/media/image12.jpeg" ContentType="image/jpeg"/>
  <Override PartName="/ppt/media/image17.png" ContentType="image/png"/>
  <Override PartName="/ppt/charts/chart5.xml" ContentType="application/vnd.openxmlformats-officedocument.drawingml.chart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906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9552572706935"/>
          <c:h val="0.969440526563235"/>
        </c:manualLayout>
      </c:layout>
      <c:barChart>
        <c:barDir val="col"/>
        <c:grouping val="clustered"/>
        <c:varyColors val="0"/>
        <c:axId val="77525124"/>
        <c:axId val="13236119"/>
      </c:barChart>
      <c:catAx>
        <c:axId val="77525124"/>
        <c:scaling>
          <c:orientation val="minMax"/>
        </c:scaling>
        <c:delete val="0"/>
        <c:axPos val="b"/>
        <c:numFmt formatCode="General" sourceLinked="1"/>
        <c:tickLblPos val="none"/>
        <c:spPr>
          <a:ln w="0">
            <a:noFill/>
          </a:ln>
        </c:spPr>
        <c:txPr>
          <a:bodyPr/>
          <a:lstStyle/>
          <a:p>
            <a:pPr>
              <a:defRPr b="0" sz="1800" spc="-1"/>
            </a:pPr>
          </a:p>
        </c:txPr>
        <c:crossAx val="13236119"/>
        <c:auto val="1"/>
        <c:lblAlgn val="ctr"/>
        <c:lblOffset val="100"/>
        <c:noMultiLvlLbl val="0"/>
      </c:catAx>
      <c:valAx>
        <c:axId val="13236119"/>
        <c:scaling>
          <c:orientation val="minMax"/>
        </c:scaling>
        <c:delete val="0"/>
        <c:axPos val="l"/>
        <c:numFmt formatCode="General" sourceLinked="1"/>
        <c:tickLblPos val="none"/>
        <c:spPr>
          <a:ln w="0">
            <a:noFill/>
          </a:ln>
        </c:spPr>
        <c:txPr>
          <a:bodyPr/>
          <a:lstStyle/>
          <a:p>
            <a:pPr>
              <a:defRPr b="0" sz="1800" spc="-1"/>
            </a:pPr>
          </a:p>
        </c:txPr>
        <c:crossAx val="77525124"/>
        <c:crossBetween val="midCat"/>
      </c:valAx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19166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34214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118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19166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34214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19166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34214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118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19166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34214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19166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3421440" y="237132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118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19166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3421440" y="3318840"/>
            <a:ext cx="143280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2692440" y="331884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118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2692440" y="2371320"/>
            <a:ext cx="217152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11840" y="3318840"/>
            <a:ext cx="4449960" cy="86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chart" Target="../charts/chart5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9904320" cy="6856200"/>
          </a:xfrm>
          <a:prstGeom prst="rect">
            <a:avLst/>
          </a:prstGeom>
          <a:ln w="0">
            <a:noFill/>
          </a:ln>
        </p:spPr>
      </p:pic>
      <p:pic>
        <p:nvPicPr>
          <p:cNvPr id="1" name="Рисунок 4" descr="C:\Users\Shevalie.V.A\Desktop\Бренд\АО ВНИПИПРОМТЕХНОЛОГИИ_горизонтальный_рус.png"/>
          <p:cNvPicPr/>
          <p:nvPr/>
        </p:nvPicPr>
        <p:blipFill>
          <a:blip r:embed="rId3"/>
          <a:stretch/>
        </p:blipFill>
        <p:spPr>
          <a:xfrm>
            <a:off x="272520" y="404640"/>
            <a:ext cx="3132360" cy="954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 descr="C:\Users\Shevalie.V.A\Desktop\Бренд\АО ВНИПИПРОМТЕХНОЛОГИИ_горизонтальный_рус.png"/>
          <p:cNvPicPr/>
          <p:nvPr/>
        </p:nvPicPr>
        <p:blipFill>
          <a:blip r:embed="rId2"/>
          <a:stretch/>
        </p:blipFill>
        <p:spPr>
          <a:xfrm>
            <a:off x="7401240" y="188640"/>
            <a:ext cx="2348640" cy="7142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1" name="Диаграмма 19"/>
          <p:cNvGraphicFramePr/>
          <p:nvPr/>
        </p:nvGraphicFramePr>
        <p:xfrm>
          <a:off x="5227200" y="1484280"/>
          <a:ext cx="4022640" cy="382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9904320" cy="6856200"/>
          </a:xfrm>
          <a:prstGeom prst="rect">
            <a:avLst/>
          </a:prstGeom>
          <a:ln w="0">
            <a:noFill/>
          </a:ln>
        </p:spPr>
      </p:pic>
      <p:sp>
        <p:nvSpPr>
          <p:cNvPr id="81" name="Заголовок 1"/>
          <p:cNvSpPr/>
          <p:nvPr/>
        </p:nvSpPr>
        <p:spPr>
          <a:xfrm>
            <a:off x="429480" y="2382840"/>
            <a:ext cx="5354280" cy="13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3760" rIns="113760" tIns="56880" bIns="56880" anchor="ctr">
            <a:noAutofit/>
          </a:bodyPr>
          <a:p>
            <a:pPr>
              <a:lnSpc>
                <a:spcPts val="4320"/>
              </a:lnSpc>
            </a:pPr>
            <a:r>
              <a:rPr b="1" lang="ru-RU" sz="4600" spc="-1" strike="noStrike">
                <a:solidFill>
                  <a:srgbClr val="333333"/>
                </a:solidFill>
                <a:latin typeface="Arial"/>
                <a:ea typeface="Rosatom Light"/>
              </a:rPr>
              <a:t>1.1.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4320"/>
              </a:lnSpc>
            </a:pP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4320"/>
              </a:lnSpc>
            </a:pPr>
            <a:r>
              <a:rPr b="1" lang="ru-RU" sz="4600" spc="-1" strike="noStrike">
                <a:solidFill>
                  <a:srgbClr val="333333"/>
                </a:solidFill>
                <a:latin typeface="Arial"/>
                <a:ea typeface="Rosatom Light"/>
              </a:rPr>
              <a:t>Перебивочный 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4320"/>
              </a:lnSpc>
            </a:pPr>
            <a:r>
              <a:rPr b="1" lang="ru-RU" sz="4600" spc="-1" strike="noStrike">
                <a:solidFill>
                  <a:srgbClr val="333333"/>
                </a:solidFill>
                <a:latin typeface="Arial"/>
                <a:ea typeface="Rosatom Light"/>
              </a:rPr>
              <a:t>слайд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Picture 7" descr=""/>
          <p:cNvPicPr/>
          <p:nvPr/>
        </p:nvPicPr>
        <p:blipFill>
          <a:blip r:embed="rId3"/>
          <a:srcRect l="20299" t="0" r="0" b="0"/>
          <a:stretch/>
        </p:blipFill>
        <p:spPr>
          <a:xfrm>
            <a:off x="0" y="0"/>
            <a:ext cx="9905760" cy="685764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350" spc="-1" strike="noStrike">
                <a:solidFill>
                  <a:srgbClr val="000000"/>
                </a:solidFill>
                <a:latin typeface="Arial"/>
                <a:ea typeface="Rosatom Light"/>
              </a:rPr>
              <a:t>Спасибо</a:t>
            </a:r>
            <a:br>
              <a:rPr sz="4350"/>
            </a:br>
            <a:r>
              <a:rPr b="1" lang="ru-RU" sz="4350" spc="-1" strike="noStrike">
                <a:solidFill>
                  <a:srgbClr val="000000"/>
                </a:solidFill>
                <a:latin typeface="Arial"/>
                <a:ea typeface="Rosatom Light"/>
              </a:rPr>
              <a:t>за внимание</a:t>
            </a:r>
            <a:endParaRPr b="0" lang="ru-RU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11840" y="6276240"/>
            <a:ext cx="4449960" cy="18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270" spc="-1" strike="noStrike">
                <a:solidFill>
                  <a:srgbClr val="000000"/>
                </a:solidFill>
                <a:latin typeface="Arial"/>
                <a:ea typeface="DejaVu Sans"/>
              </a:rPr>
              <a:t>00.00.2023</a:t>
            </a:r>
            <a:endParaRPr b="0" lang="ru-RU" sz="1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11840" y="5906160"/>
            <a:ext cx="4449960" cy="28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70" spc="-1" strike="noStrike">
                <a:solidFill>
                  <a:srgbClr val="000000"/>
                </a:solidFill>
                <a:latin typeface="Arial"/>
                <a:ea typeface="DejaVu Sans"/>
              </a:rPr>
              <a:t>Контактная информация</a:t>
            </a:r>
            <a:endParaRPr b="0" lang="ru-RU" sz="1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17960" y="5580360"/>
            <a:ext cx="4449960" cy="20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640" spc="-1" strike="noStrike">
                <a:solidFill>
                  <a:srgbClr val="000000"/>
                </a:solidFill>
                <a:latin typeface="Arial"/>
                <a:ea typeface="DejaVu Sans"/>
              </a:rPr>
              <a:t>ФИО</a:t>
            </a:r>
            <a:endParaRPr b="0" lang="ru-RU" sz="16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Заголовок 4"/>
          <p:cNvSpPr/>
          <p:nvPr/>
        </p:nvSpPr>
        <p:spPr>
          <a:xfrm>
            <a:off x="449640" y="1329120"/>
            <a:ext cx="7271280" cy="384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3333"/>
                </a:solidFill>
                <a:latin typeface="Arial"/>
                <a:ea typeface="Rosatom Light"/>
              </a:rPr>
              <a:t>Интеллектуальная обработка исходных данных для гидрогеологического моделирования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Текст 5"/>
          <p:cNvSpPr/>
          <p:nvPr/>
        </p:nvSpPr>
        <p:spPr>
          <a:xfrm>
            <a:off x="449280" y="5278680"/>
            <a:ext cx="4808160" cy="2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1600" spc="-1" strike="noStrike">
                <a:solidFill>
                  <a:srgbClr val="333333"/>
                </a:solidFill>
                <a:latin typeface="Arial"/>
                <a:ea typeface="Rosatom Light"/>
              </a:rPr>
              <a:t>Ильина Софья Андреевна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Текст 12"/>
          <p:cNvSpPr/>
          <p:nvPr/>
        </p:nvSpPr>
        <p:spPr>
          <a:xfrm>
            <a:off x="433800" y="6205680"/>
            <a:ext cx="4823640" cy="2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600" spc="-1" strike="noStrike">
                <a:solidFill>
                  <a:srgbClr val="333333"/>
                </a:solidFill>
                <a:latin typeface="Arial"/>
                <a:ea typeface="Rosatom Light"/>
              </a:rPr>
              <a:t>10.02.2025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600" spc="-1" strike="noStrike">
                <a:solidFill>
                  <a:srgbClr val="333333"/>
                </a:solidFill>
                <a:latin typeface="Arial"/>
                <a:ea typeface="Rosatom Light"/>
              </a:rPr>
              <a:t>Москва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Текст 13"/>
          <p:cNvSpPr/>
          <p:nvPr/>
        </p:nvSpPr>
        <p:spPr>
          <a:xfrm>
            <a:off x="449280" y="5582520"/>
            <a:ext cx="4808160" cy="4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33333"/>
                </a:solidFill>
                <a:latin typeface="Arial"/>
                <a:ea typeface="Rosatom Light"/>
              </a:rPr>
              <a:t>Руководитель проекта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333333"/>
                </a:solidFill>
                <a:latin typeface="Arial"/>
                <a:ea typeface="Rosatom Light"/>
              </a:rPr>
              <a:t>Центр развития цифрового инжиниринга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/>
          </p:nvPr>
        </p:nvSpPr>
        <p:spPr>
          <a:xfrm>
            <a:off x="411840" y="2371320"/>
            <a:ext cx="4449960" cy="18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pc="-1" strike="noStrike">
                <a:solidFill>
                  <a:srgbClr val="333333"/>
                </a:solidFill>
                <a:latin typeface="Arial"/>
                <a:ea typeface="Rosatom Light"/>
              </a:rPr>
              <a:t>Спасибо </a:t>
            </a:r>
            <a:br>
              <a:rPr sz="4400"/>
            </a:br>
            <a:r>
              <a:rPr b="1" lang="ru-RU" sz="4400" spc="-1" strike="noStrike">
                <a:solidFill>
                  <a:srgbClr val="333333"/>
                </a:solidFill>
                <a:latin typeface="Arial"/>
                <a:ea typeface="Rosatom Light"/>
              </a:rPr>
              <a:t>за внимание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411840" y="6276240"/>
            <a:ext cx="4449960" cy="18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70" spc="-1" strike="noStrike">
                <a:solidFill>
                  <a:srgbClr val="333333"/>
                </a:solidFill>
                <a:latin typeface="Arial"/>
                <a:ea typeface="DejaVu Sans"/>
              </a:rPr>
              <a:t>10.02.2025</a:t>
            </a:r>
            <a:endParaRPr b="0" lang="ru-RU" sz="1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411840" y="5906160"/>
            <a:ext cx="4449960" cy="28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70" spc="-1" strike="noStrike">
                <a:solidFill>
                  <a:srgbClr val="333333"/>
                </a:solidFill>
                <a:latin typeface="Arial"/>
                <a:ea typeface="DejaVu Sans"/>
              </a:rPr>
              <a:t>ilyina-s-a@vnipipt.ru</a:t>
            </a:r>
            <a:endParaRPr b="0" lang="ru-RU" sz="1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417960" y="5580360"/>
            <a:ext cx="4449960" cy="20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640" spc="-1" strike="noStrike">
                <a:solidFill>
                  <a:srgbClr val="333333"/>
                </a:solidFill>
                <a:latin typeface="Arial"/>
                <a:ea typeface="DejaVu Sans"/>
              </a:rPr>
              <a:t>Ильина Софья Андреевна</a:t>
            </a:r>
            <a:endParaRPr b="0" lang="ru-RU" sz="16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Группа 3"/>
          <p:cNvGrpSpPr/>
          <p:nvPr/>
        </p:nvGrpSpPr>
        <p:grpSpPr>
          <a:xfrm>
            <a:off x="-1843920" y="342000"/>
            <a:ext cx="1719000" cy="4777560"/>
            <a:chOff x="-1843920" y="342000"/>
            <a:chExt cx="1719000" cy="4777560"/>
          </a:xfrm>
        </p:grpSpPr>
        <p:sp>
          <p:nvSpPr>
            <p:cNvPr id="129" name="Прямоугольник 5"/>
            <p:cNvSpPr/>
            <p:nvPr/>
          </p:nvSpPr>
          <p:spPr>
            <a:xfrm>
              <a:off x="-1843920" y="342000"/>
              <a:ext cx="1683360" cy="4777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30" name="TextBox 6"/>
            <p:cNvSpPr/>
            <p:nvPr/>
          </p:nvSpPr>
          <p:spPr>
            <a:xfrm>
              <a:off x="-1792080" y="410400"/>
              <a:ext cx="1616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Палитра</a:t>
              </a:r>
              <a:r>
                <a:rPr b="0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 </a:t>
              </a: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для использования </a:t>
              </a:r>
              <a:br>
                <a:rPr sz="600"/>
              </a:b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инструментами «пипетка» и «формат </a:t>
              </a:r>
              <a:br>
                <a:rPr sz="600"/>
              </a:b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по образцу»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31" name="Группа 7"/>
            <p:cNvGrpSpPr/>
            <p:nvPr/>
          </p:nvGrpSpPr>
          <p:grpSpPr>
            <a:xfrm>
              <a:off x="-1797840" y="1324440"/>
              <a:ext cx="462960" cy="340560"/>
              <a:chOff x="-1797840" y="1324440"/>
              <a:chExt cx="462960" cy="340560"/>
            </a:xfrm>
          </p:grpSpPr>
          <p:sp>
            <p:nvSpPr>
              <p:cNvPr id="132" name="Прямоугольник 65"/>
              <p:cNvSpPr/>
              <p:nvPr/>
            </p:nvSpPr>
            <p:spPr>
              <a:xfrm>
                <a:off x="-1709280" y="1324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3" name="TextBox 66"/>
              <p:cNvSpPr/>
              <p:nvPr/>
            </p:nvSpPr>
            <p:spPr>
              <a:xfrm>
                <a:off x="-1797840" y="148392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2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4" name="Прямоугольник 67"/>
              <p:cNvSpPr/>
              <p:nvPr/>
            </p:nvSpPr>
            <p:spPr>
              <a:xfrm>
                <a:off x="-1527840" y="1324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35" name="Группа 9"/>
            <p:cNvGrpSpPr/>
            <p:nvPr/>
          </p:nvGrpSpPr>
          <p:grpSpPr>
            <a:xfrm>
              <a:off x="-1795680" y="1690920"/>
              <a:ext cx="668160" cy="340560"/>
              <a:chOff x="-1795680" y="1690920"/>
              <a:chExt cx="668160" cy="340560"/>
            </a:xfrm>
          </p:grpSpPr>
          <p:sp>
            <p:nvSpPr>
              <p:cNvPr id="136" name="Прямоугольник 61"/>
              <p:cNvSpPr/>
              <p:nvPr/>
            </p:nvSpPr>
            <p:spPr>
              <a:xfrm>
                <a:off x="-1707480" y="1690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7" name="TextBox 62"/>
              <p:cNvSpPr/>
              <p:nvPr/>
            </p:nvSpPr>
            <p:spPr>
              <a:xfrm>
                <a:off x="-1795680" y="185040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3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Прямоугольник 63"/>
              <p:cNvSpPr/>
              <p:nvPr/>
            </p:nvSpPr>
            <p:spPr>
              <a:xfrm>
                <a:off x="-1514520" y="1690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39" name="Прямоугольник 64"/>
              <p:cNvSpPr/>
              <p:nvPr/>
            </p:nvSpPr>
            <p:spPr>
              <a:xfrm>
                <a:off x="-1320480" y="1690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40" name="Группа 10"/>
            <p:cNvGrpSpPr/>
            <p:nvPr/>
          </p:nvGrpSpPr>
          <p:grpSpPr>
            <a:xfrm>
              <a:off x="-1792440" y="2058840"/>
              <a:ext cx="857160" cy="340200"/>
              <a:chOff x="-1792440" y="2058840"/>
              <a:chExt cx="857160" cy="340200"/>
            </a:xfrm>
          </p:grpSpPr>
          <p:sp>
            <p:nvSpPr>
              <p:cNvPr id="141" name="Прямоугольник 56"/>
              <p:cNvSpPr/>
              <p:nvPr/>
            </p:nvSpPr>
            <p:spPr>
              <a:xfrm>
                <a:off x="-1704240" y="20588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2" name="TextBox 57"/>
              <p:cNvSpPr/>
              <p:nvPr/>
            </p:nvSpPr>
            <p:spPr>
              <a:xfrm>
                <a:off x="-1792440" y="221796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4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3" name="Прямоугольник 58"/>
              <p:cNvSpPr/>
              <p:nvPr/>
            </p:nvSpPr>
            <p:spPr>
              <a:xfrm>
                <a:off x="-1517400" y="20588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4" name="Прямоугольник 59"/>
              <p:cNvSpPr/>
              <p:nvPr/>
            </p:nvSpPr>
            <p:spPr>
              <a:xfrm>
                <a:off x="-1324440" y="20588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5" name="Прямоугольник 60"/>
              <p:cNvSpPr/>
              <p:nvPr/>
            </p:nvSpPr>
            <p:spPr>
              <a:xfrm>
                <a:off x="-1128240" y="20588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46" name="Группа 11"/>
            <p:cNvGrpSpPr/>
            <p:nvPr/>
          </p:nvGrpSpPr>
          <p:grpSpPr>
            <a:xfrm>
              <a:off x="-1792080" y="2425320"/>
              <a:ext cx="1053000" cy="340200"/>
              <a:chOff x="-1792080" y="2425320"/>
              <a:chExt cx="1053000" cy="340200"/>
            </a:xfrm>
          </p:grpSpPr>
          <p:sp>
            <p:nvSpPr>
              <p:cNvPr id="147" name="Прямоугольник 50"/>
              <p:cNvSpPr/>
              <p:nvPr/>
            </p:nvSpPr>
            <p:spPr>
              <a:xfrm>
                <a:off x="-1704240" y="24253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48" name="TextBox 51"/>
              <p:cNvSpPr/>
              <p:nvPr/>
            </p:nvSpPr>
            <p:spPr>
              <a:xfrm>
                <a:off x="-1792080" y="258444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5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9" name="Прямоугольник 52"/>
              <p:cNvSpPr/>
              <p:nvPr/>
            </p:nvSpPr>
            <p:spPr>
              <a:xfrm>
                <a:off x="-1517400" y="2425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0" name="Прямоугольник 53"/>
              <p:cNvSpPr/>
              <p:nvPr/>
            </p:nvSpPr>
            <p:spPr>
              <a:xfrm>
                <a:off x="-1324440" y="2425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1" name="Прямоугольник 54"/>
              <p:cNvSpPr/>
              <p:nvPr/>
            </p:nvSpPr>
            <p:spPr>
              <a:xfrm>
                <a:off x="-1128240" y="24253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2" name="Прямоугольник 55"/>
              <p:cNvSpPr/>
              <p:nvPr/>
            </p:nvSpPr>
            <p:spPr>
              <a:xfrm>
                <a:off x="-932040" y="24253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53" name="Группа 12"/>
            <p:cNvGrpSpPr/>
            <p:nvPr/>
          </p:nvGrpSpPr>
          <p:grpSpPr>
            <a:xfrm>
              <a:off x="-1795320" y="2791440"/>
              <a:ext cx="1246320" cy="340560"/>
              <a:chOff x="-1795320" y="2791440"/>
              <a:chExt cx="1246320" cy="340560"/>
            </a:xfrm>
          </p:grpSpPr>
          <p:sp>
            <p:nvSpPr>
              <p:cNvPr id="154" name="Прямоугольник 43"/>
              <p:cNvSpPr/>
              <p:nvPr/>
            </p:nvSpPr>
            <p:spPr>
              <a:xfrm>
                <a:off x="-1704240" y="27914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5" name="TextBox 44"/>
              <p:cNvSpPr/>
              <p:nvPr/>
            </p:nvSpPr>
            <p:spPr>
              <a:xfrm>
                <a:off x="-1795320" y="295092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6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6" name="Прямоугольник 45"/>
              <p:cNvSpPr/>
              <p:nvPr/>
            </p:nvSpPr>
            <p:spPr>
              <a:xfrm>
                <a:off x="-1517400" y="2791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7" name="Прямоугольник 46"/>
              <p:cNvSpPr/>
              <p:nvPr/>
            </p:nvSpPr>
            <p:spPr>
              <a:xfrm>
                <a:off x="-1324440" y="27914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8" name="Прямоугольник 47"/>
              <p:cNvSpPr/>
              <p:nvPr/>
            </p:nvSpPr>
            <p:spPr>
              <a:xfrm>
                <a:off x="-1128240" y="2791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59" name="Прямоугольник 48"/>
              <p:cNvSpPr/>
              <p:nvPr/>
            </p:nvSpPr>
            <p:spPr>
              <a:xfrm>
                <a:off x="-932040" y="279144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0" name="Прямоугольник 49"/>
              <p:cNvSpPr/>
              <p:nvPr/>
            </p:nvSpPr>
            <p:spPr>
              <a:xfrm>
                <a:off x="-741960" y="279144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161" name="Группа 13"/>
            <p:cNvGrpSpPr/>
            <p:nvPr/>
          </p:nvGrpSpPr>
          <p:grpSpPr>
            <a:xfrm>
              <a:off x="-1792080" y="3157920"/>
              <a:ext cx="1437840" cy="340560"/>
              <a:chOff x="-1792080" y="3157920"/>
              <a:chExt cx="1437840" cy="340560"/>
            </a:xfrm>
          </p:grpSpPr>
          <p:sp>
            <p:nvSpPr>
              <p:cNvPr id="162" name="Прямоугольник 35"/>
              <p:cNvSpPr/>
              <p:nvPr/>
            </p:nvSpPr>
            <p:spPr>
              <a:xfrm>
                <a:off x="-1704240" y="31579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3" name="TextBox 36"/>
              <p:cNvSpPr/>
              <p:nvPr/>
            </p:nvSpPr>
            <p:spPr>
              <a:xfrm>
                <a:off x="-1792080" y="331740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7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4" name="Прямоугольник 37"/>
              <p:cNvSpPr/>
              <p:nvPr/>
            </p:nvSpPr>
            <p:spPr>
              <a:xfrm>
                <a:off x="-1517400" y="3157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5" name="Прямоугольник 38"/>
              <p:cNvSpPr/>
              <p:nvPr/>
            </p:nvSpPr>
            <p:spPr>
              <a:xfrm>
                <a:off x="-1324440" y="3157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6" name="Прямоугольник 39"/>
              <p:cNvSpPr/>
              <p:nvPr/>
            </p:nvSpPr>
            <p:spPr>
              <a:xfrm>
                <a:off x="-1128240" y="3157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7" name="Прямоугольник 40"/>
              <p:cNvSpPr/>
              <p:nvPr/>
            </p:nvSpPr>
            <p:spPr>
              <a:xfrm>
                <a:off x="-932040" y="31579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8" name="Прямоугольник 41"/>
              <p:cNvSpPr/>
              <p:nvPr/>
            </p:nvSpPr>
            <p:spPr>
              <a:xfrm>
                <a:off x="-741240" y="315792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69" name="Прямоугольник 42"/>
              <p:cNvSpPr/>
              <p:nvPr/>
            </p:nvSpPr>
            <p:spPr>
              <a:xfrm>
                <a:off x="-547200" y="3157920"/>
                <a:ext cx="192960" cy="192960"/>
              </a:xfrm>
              <a:prstGeom prst="rect">
                <a:avLst/>
              </a:prstGeom>
              <a:solidFill>
                <a:srgbClr val="e2007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170" name="TextBox 14"/>
            <p:cNvSpPr/>
            <p:nvPr/>
          </p:nvSpPr>
          <p:spPr>
            <a:xfrm>
              <a:off x="-1508040" y="3671640"/>
              <a:ext cx="111240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положительная динамика/</a:t>
              </a:r>
              <a:br>
                <a:rPr sz="600"/>
              </a:b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1" name="Прямоугольник 15"/>
            <p:cNvSpPr/>
            <p:nvPr/>
          </p:nvSpPr>
          <p:spPr>
            <a:xfrm>
              <a:off x="-1721520" y="3719880"/>
              <a:ext cx="192960" cy="192960"/>
            </a:xfrm>
            <a:prstGeom prst="rect">
              <a:avLst/>
            </a:prstGeom>
            <a:solidFill>
              <a:srgbClr val="56c02b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72" name="Прямоугольник 16"/>
            <p:cNvSpPr/>
            <p:nvPr/>
          </p:nvSpPr>
          <p:spPr>
            <a:xfrm>
              <a:off x="-1721520" y="3983040"/>
              <a:ext cx="192960" cy="192960"/>
            </a:xfrm>
            <a:prstGeom prst="rect">
              <a:avLst/>
            </a:prstGeom>
            <a:solidFill>
              <a:srgbClr val="fcc30b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73" name="Прямоугольник 17"/>
            <p:cNvSpPr/>
            <p:nvPr/>
          </p:nvSpPr>
          <p:spPr>
            <a:xfrm>
              <a:off x="-1721520" y="4245840"/>
              <a:ext cx="192960" cy="192960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174" name="Группа 18"/>
            <p:cNvGrpSpPr/>
            <p:nvPr/>
          </p:nvGrpSpPr>
          <p:grpSpPr>
            <a:xfrm>
              <a:off x="-1801800" y="4720320"/>
              <a:ext cx="371520" cy="348120"/>
              <a:chOff x="-1801800" y="4720320"/>
              <a:chExt cx="371520" cy="348120"/>
            </a:xfrm>
          </p:grpSpPr>
          <p:sp>
            <p:nvSpPr>
              <p:cNvPr id="175" name="Прямоугольник 33"/>
              <p:cNvSpPr/>
              <p:nvPr/>
            </p:nvSpPr>
            <p:spPr>
              <a:xfrm>
                <a:off x="-1705680" y="4720320"/>
                <a:ext cx="192960" cy="19296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76" name="TextBox 34"/>
              <p:cNvSpPr/>
              <p:nvPr/>
            </p:nvSpPr>
            <p:spPr>
              <a:xfrm>
                <a:off x="-1801800" y="4887360"/>
                <a:ext cx="3715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Текст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77" name="Группа 19"/>
            <p:cNvGrpSpPr/>
            <p:nvPr/>
          </p:nvGrpSpPr>
          <p:grpSpPr>
            <a:xfrm>
              <a:off x="-1419840" y="4720320"/>
              <a:ext cx="435600" cy="348480"/>
              <a:chOff x="-1419840" y="4720320"/>
              <a:chExt cx="435600" cy="348480"/>
            </a:xfrm>
          </p:grpSpPr>
          <p:sp>
            <p:nvSpPr>
              <p:cNvPr id="178" name="Прямоугольник 31"/>
              <p:cNvSpPr/>
              <p:nvPr/>
            </p:nvSpPr>
            <p:spPr>
              <a:xfrm>
                <a:off x="-1320480" y="4720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79" name="TextBox 32"/>
              <p:cNvSpPr/>
              <p:nvPr/>
            </p:nvSpPr>
            <p:spPr>
              <a:xfrm>
                <a:off x="-1419840" y="4887720"/>
                <a:ext cx="43560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Сноска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80" name="Группа 20"/>
            <p:cNvGrpSpPr/>
            <p:nvPr/>
          </p:nvGrpSpPr>
          <p:grpSpPr>
            <a:xfrm>
              <a:off x="-1798920" y="965160"/>
              <a:ext cx="402120" cy="340200"/>
              <a:chOff x="-1798920" y="965160"/>
              <a:chExt cx="402120" cy="340200"/>
            </a:xfrm>
          </p:grpSpPr>
          <p:sp>
            <p:nvSpPr>
              <p:cNvPr id="181" name="Прямоугольник 29"/>
              <p:cNvSpPr/>
              <p:nvPr/>
            </p:nvSpPr>
            <p:spPr>
              <a:xfrm>
                <a:off x="-1709280" y="96516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82" name="TextBox 30"/>
              <p:cNvSpPr/>
              <p:nvPr/>
            </p:nvSpPr>
            <p:spPr>
              <a:xfrm>
                <a:off x="-1798920" y="1124280"/>
                <a:ext cx="4021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1 цвет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83" name="TextBox 21"/>
            <p:cNvSpPr/>
            <p:nvPr/>
          </p:nvSpPr>
          <p:spPr>
            <a:xfrm>
              <a:off x="-1808280" y="752400"/>
              <a:ext cx="168336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Рекомендуемые сочетания цветов 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4" name="TextBox 22"/>
            <p:cNvSpPr/>
            <p:nvPr/>
          </p:nvSpPr>
          <p:spPr>
            <a:xfrm>
              <a:off x="-1811160" y="34966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Цвета-индикаторы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5" name="TextBox 23"/>
            <p:cNvSpPr/>
            <p:nvPr/>
          </p:nvSpPr>
          <p:spPr>
            <a:xfrm>
              <a:off x="-1803240" y="4494240"/>
              <a:ext cx="61848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Цвет текста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86" name="Группа 24"/>
            <p:cNvGrpSpPr/>
            <p:nvPr/>
          </p:nvGrpSpPr>
          <p:grpSpPr>
            <a:xfrm>
              <a:off x="-1026360" y="4720320"/>
              <a:ext cx="583560" cy="348480"/>
              <a:chOff x="-1026360" y="4720320"/>
              <a:chExt cx="583560" cy="348480"/>
            </a:xfrm>
          </p:grpSpPr>
          <p:sp>
            <p:nvSpPr>
              <p:cNvPr id="187" name="Прямоугольник 27"/>
              <p:cNvSpPr/>
              <p:nvPr/>
            </p:nvSpPr>
            <p:spPr>
              <a:xfrm>
                <a:off x="-930960" y="4720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188" name="TextBox 28"/>
              <p:cNvSpPr/>
              <p:nvPr/>
            </p:nvSpPr>
            <p:spPr>
              <a:xfrm>
                <a:off x="-1026360" y="4887720"/>
                <a:ext cx="583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Выделение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89" name="TextBox 25"/>
            <p:cNvSpPr/>
            <p:nvPr/>
          </p:nvSpPr>
          <p:spPr>
            <a:xfrm>
              <a:off x="-1522440" y="39844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обратить внимание!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0" name="TextBox 26"/>
            <p:cNvSpPr/>
            <p:nvPr/>
          </p:nvSpPr>
          <p:spPr>
            <a:xfrm>
              <a:off x="-1508400" y="4203000"/>
              <a:ext cx="109692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отрицательная динамика/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1" name="Нашивка 10"/>
          <p:cNvSpPr/>
          <p:nvPr/>
        </p:nvSpPr>
        <p:spPr>
          <a:xfrm>
            <a:off x="975240" y="3146760"/>
            <a:ext cx="2841120" cy="830520"/>
          </a:xfrm>
          <a:prstGeom prst="chevron">
            <a:avLst>
              <a:gd name="adj" fmla="val 50000"/>
            </a:avLst>
          </a:prstGeom>
          <a:solidFill>
            <a:srgbClr val="02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200" spc="-1" strike="noStrike">
                <a:solidFill>
                  <a:srgbClr val="ffffff"/>
                </a:solidFill>
                <a:latin typeface="Arial"/>
                <a:ea typeface="DejaVu Sans"/>
              </a:rPr>
              <a:t>Создание </a:t>
            </a:r>
            <a:br>
              <a:rPr sz="1200"/>
            </a:br>
            <a:r>
              <a:rPr b="1" lang="ru-RU" sz="1200" spc="-1" strike="noStrike">
                <a:solidFill>
                  <a:srgbClr val="ffffff"/>
                </a:solidFill>
                <a:latin typeface="Arial"/>
                <a:ea typeface="DejaVu Sans"/>
              </a:rPr>
              <a:t>набора данных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Нашивка 10"/>
          <p:cNvSpPr/>
          <p:nvPr/>
        </p:nvSpPr>
        <p:spPr>
          <a:xfrm>
            <a:off x="3568320" y="3146760"/>
            <a:ext cx="2841120" cy="830520"/>
          </a:xfrm>
          <a:prstGeom prst="chevron">
            <a:avLst>
              <a:gd name="adj" fmla="val 50000"/>
            </a:avLst>
          </a:prstGeom>
          <a:solidFill>
            <a:srgbClr val="02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200" spc="-1" strike="noStrike">
                <a:solidFill>
                  <a:srgbClr val="ffffff"/>
                </a:solidFill>
                <a:latin typeface="Arial"/>
                <a:ea typeface="DejaVu Sans"/>
              </a:rPr>
              <a:t>Перевод данных </a:t>
            </a:r>
            <a:br>
              <a:rPr sz="1200"/>
            </a:br>
            <a:r>
              <a:rPr b="1" lang="ru-RU" sz="1200" spc="-1" strike="noStrike">
                <a:solidFill>
                  <a:srgbClr val="ffffff"/>
                </a:solidFill>
                <a:latin typeface="Arial"/>
                <a:ea typeface="DejaVu Sans"/>
              </a:rPr>
              <a:t>в проприетарный формат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Нашивка 10"/>
          <p:cNvSpPr/>
          <p:nvPr/>
        </p:nvSpPr>
        <p:spPr>
          <a:xfrm>
            <a:off x="6164640" y="3146760"/>
            <a:ext cx="2841120" cy="830520"/>
          </a:xfrm>
          <a:prstGeom prst="chevron">
            <a:avLst>
              <a:gd name="adj" fmla="val 50000"/>
            </a:avLst>
          </a:prstGeom>
          <a:solidFill>
            <a:srgbClr val="025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200" spc="-1" strike="noStrike">
                <a:solidFill>
                  <a:srgbClr val="ffffff"/>
                </a:solidFill>
                <a:latin typeface="Arial"/>
                <a:ea typeface="DejaVu Sans"/>
              </a:rPr>
              <a:t>Загрузка данных </a:t>
            </a:r>
            <a:br>
              <a:rPr sz="1200"/>
            </a:br>
            <a:r>
              <a:rPr b="1" lang="ru-RU" sz="1200" spc="-1" strike="noStrike">
                <a:solidFill>
                  <a:srgbClr val="ffffff"/>
                </a:solidFill>
                <a:latin typeface="Arial"/>
                <a:ea typeface="DejaVu Sans"/>
              </a:rPr>
              <a:t>в программный комплекс для моделирования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Нашивка 8"/>
          <p:cNvSpPr/>
          <p:nvPr/>
        </p:nvSpPr>
        <p:spPr>
          <a:xfrm>
            <a:off x="975240" y="4179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Таблицы формата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.xlsx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Нашивка 8"/>
          <p:cNvSpPr/>
          <p:nvPr/>
        </p:nvSpPr>
        <p:spPr>
          <a:xfrm>
            <a:off x="3577680" y="4179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Файлы формата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.dat, .complete.obs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и т.д.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Нашивка 8"/>
          <p:cNvSpPr/>
          <p:nvPr/>
        </p:nvSpPr>
        <p:spPr>
          <a:xfrm>
            <a:off x="6164640" y="4179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Данные в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Modflow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Нашивка 8"/>
          <p:cNvSpPr/>
          <p:nvPr/>
        </p:nvSpPr>
        <p:spPr>
          <a:xfrm>
            <a:off x="975240" y="2640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до 100 р.д.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Нашивка 8"/>
          <p:cNvSpPr/>
          <p:nvPr/>
        </p:nvSpPr>
        <p:spPr>
          <a:xfrm>
            <a:off x="3577680" y="2640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до 15 р.д.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Нашивка 8"/>
          <p:cNvSpPr/>
          <p:nvPr/>
        </p:nvSpPr>
        <p:spPr>
          <a:xfrm>
            <a:off x="6164640" y="2640240"/>
            <a:ext cx="2569320" cy="304200"/>
          </a:xfrm>
          <a:prstGeom prst="chevron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до 3 р.д.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Прямоугольник: скругленные углы 96"/>
          <p:cNvSpPr/>
          <p:nvPr/>
        </p:nvSpPr>
        <p:spPr>
          <a:xfrm>
            <a:off x="587520" y="1317960"/>
            <a:ext cx="3121920" cy="62208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200" spc="-1" strike="noStrike">
                <a:solidFill>
                  <a:schemeClr val="lt1"/>
                </a:solidFill>
                <a:latin typeface="Arial"/>
                <a:ea typeface="DejaVu Sans"/>
              </a:rPr>
              <a:t>Исходная информация от Заказчика в формате растровых изображений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Прямоугольник: скругленные углы 97"/>
          <p:cNvSpPr/>
          <p:nvPr/>
        </p:nvSpPr>
        <p:spPr>
          <a:xfrm>
            <a:off x="6164640" y="5173200"/>
            <a:ext cx="3121920" cy="616680"/>
          </a:xfrm>
          <a:prstGeom prst="roundRect">
            <a:avLst>
              <a:gd name="adj" fmla="val 16667"/>
            </a:avLst>
          </a:prstGeom>
          <a:solidFill>
            <a:srgbClr val="249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200" spc="-1" strike="noStrike">
                <a:solidFill>
                  <a:schemeClr val="lt1"/>
                </a:solidFill>
                <a:latin typeface="Arial"/>
                <a:ea typeface="DejaVu Sans"/>
              </a:rPr>
              <a:t>Данные для построения модели загружены в программный комплекс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Заголовок 70"/>
          <p:cNvSpPr/>
          <p:nvPr/>
        </p:nvSpPr>
        <p:spPr>
          <a:xfrm>
            <a:off x="587520" y="304560"/>
            <a:ext cx="67654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800" spc="-1" strike="noStrike">
                <a:solidFill>
                  <a:srgbClr val="333333"/>
                </a:solidFill>
                <a:latin typeface="Arial"/>
                <a:ea typeface="Arial"/>
              </a:rPr>
              <a:t>Актуальность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Стрелка: вниз 3"/>
          <p:cNvSpPr/>
          <p:nvPr/>
        </p:nvSpPr>
        <p:spPr>
          <a:xfrm>
            <a:off x="842760" y="2035440"/>
            <a:ext cx="2646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1" lang="ru-RU" sz="12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04" name="Прямоугольник: скругленные углы 5"/>
          <p:cNvSpPr/>
          <p:nvPr/>
        </p:nvSpPr>
        <p:spPr>
          <a:xfrm>
            <a:off x="587520" y="2433960"/>
            <a:ext cx="8699400" cy="224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80808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205" name="Стрелка: вниз 84"/>
          <p:cNvSpPr/>
          <p:nvPr/>
        </p:nvSpPr>
        <p:spPr>
          <a:xfrm>
            <a:off x="8873640" y="4814640"/>
            <a:ext cx="2646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</a:pPr>
            <a:endParaRPr b="1" lang="ru-RU" sz="12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06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F68132-2A3A-496A-A9A7-85F8C447662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Группа 1"/>
          <p:cNvGrpSpPr/>
          <p:nvPr/>
        </p:nvGrpSpPr>
        <p:grpSpPr>
          <a:xfrm>
            <a:off x="-1843920" y="342000"/>
            <a:ext cx="1719000" cy="4777560"/>
            <a:chOff x="-1843920" y="342000"/>
            <a:chExt cx="1719000" cy="4777560"/>
          </a:xfrm>
        </p:grpSpPr>
        <p:sp>
          <p:nvSpPr>
            <p:cNvPr id="208" name="Прямоугольник 1"/>
            <p:cNvSpPr/>
            <p:nvPr/>
          </p:nvSpPr>
          <p:spPr>
            <a:xfrm>
              <a:off x="-1843920" y="342000"/>
              <a:ext cx="1683360" cy="4777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09" name="TextBox 1"/>
            <p:cNvSpPr/>
            <p:nvPr/>
          </p:nvSpPr>
          <p:spPr>
            <a:xfrm>
              <a:off x="-1792080" y="410400"/>
              <a:ext cx="1616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Палитра</a:t>
              </a:r>
              <a:r>
                <a:rPr b="0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 </a:t>
              </a: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для использования </a:t>
              </a:r>
              <a:br>
                <a:rPr sz="600"/>
              </a:b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инструментами «пипетка» и «формат </a:t>
              </a:r>
              <a:br>
                <a:rPr sz="600"/>
              </a:b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по образцу»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10" name="Группа 2"/>
            <p:cNvGrpSpPr/>
            <p:nvPr/>
          </p:nvGrpSpPr>
          <p:grpSpPr>
            <a:xfrm>
              <a:off x="-1797840" y="1324440"/>
              <a:ext cx="462960" cy="340560"/>
              <a:chOff x="-1797840" y="1324440"/>
              <a:chExt cx="462960" cy="340560"/>
            </a:xfrm>
          </p:grpSpPr>
          <p:sp>
            <p:nvSpPr>
              <p:cNvPr id="211" name="Прямоугольник 3"/>
              <p:cNvSpPr/>
              <p:nvPr/>
            </p:nvSpPr>
            <p:spPr>
              <a:xfrm>
                <a:off x="-1709280" y="1324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12" name="TextBox 2"/>
              <p:cNvSpPr/>
              <p:nvPr/>
            </p:nvSpPr>
            <p:spPr>
              <a:xfrm>
                <a:off x="-1797840" y="148392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2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3" name="Прямоугольник 6"/>
              <p:cNvSpPr/>
              <p:nvPr/>
            </p:nvSpPr>
            <p:spPr>
              <a:xfrm>
                <a:off x="-1527840" y="1324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14" name="Группа 4"/>
            <p:cNvGrpSpPr/>
            <p:nvPr/>
          </p:nvGrpSpPr>
          <p:grpSpPr>
            <a:xfrm>
              <a:off x="-1795680" y="1690920"/>
              <a:ext cx="668160" cy="340560"/>
              <a:chOff x="-1795680" y="1690920"/>
              <a:chExt cx="668160" cy="340560"/>
            </a:xfrm>
          </p:grpSpPr>
          <p:sp>
            <p:nvSpPr>
              <p:cNvPr id="215" name="Прямоугольник 7"/>
              <p:cNvSpPr/>
              <p:nvPr/>
            </p:nvSpPr>
            <p:spPr>
              <a:xfrm>
                <a:off x="-1707480" y="1690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16" name="TextBox 3"/>
              <p:cNvSpPr/>
              <p:nvPr/>
            </p:nvSpPr>
            <p:spPr>
              <a:xfrm>
                <a:off x="-1795680" y="185040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3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7" name="Прямоугольник 8"/>
              <p:cNvSpPr/>
              <p:nvPr/>
            </p:nvSpPr>
            <p:spPr>
              <a:xfrm>
                <a:off x="-1514520" y="1690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18" name="Прямоугольник 9"/>
              <p:cNvSpPr/>
              <p:nvPr/>
            </p:nvSpPr>
            <p:spPr>
              <a:xfrm>
                <a:off x="-1320480" y="1690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19" name="Группа 5"/>
            <p:cNvGrpSpPr/>
            <p:nvPr/>
          </p:nvGrpSpPr>
          <p:grpSpPr>
            <a:xfrm>
              <a:off x="-1792440" y="2058840"/>
              <a:ext cx="857160" cy="340200"/>
              <a:chOff x="-1792440" y="2058840"/>
              <a:chExt cx="857160" cy="340200"/>
            </a:xfrm>
          </p:grpSpPr>
          <p:sp>
            <p:nvSpPr>
              <p:cNvPr id="220" name="Прямоугольник 10"/>
              <p:cNvSpPr/>
              <p:nvPr/>
            </p:nvSpPr>
            <p:spPr>
              <a:xfrm>
                <a:off x="-1704240" y="20588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1" name="TextBox 4"/>
              <p:cNvSpPr/>
              <p:nvPr/>
            </p:nvSpPr>
            <p:spPr>
              <a:xfrm>
                <a:off x="-1792440" y="221796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4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2" name="Прямоугольник 11"/>
              <p:cNvSpPr/>
              <p:nvPr/>
            </p:nvSpPr>
            <p:spPr>
              <a:xfrm>
                <a:off x="-1517400" y="20588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3" name="Прямоугольник 12"/>
              <p:cNvSpPr/>
              <p:nvPr/>
            </p:nvSpPr>
            <p:spPr>
              <a:xfrm>
                <a:off x="-1324440" y="20588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4" name="Прямоугольник 13"/>
              <p:cNvSpPr/>
              <p:nvPr/>
            </p:nvSpPr>
            <p:spPr>
              <a:xfrm>
                <a:off x="-1128240" y="20588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25" name="Группа 6"/>
            <p:cNvGrpSpPr/>
            <p:nvPr/>
          </p:nvGrpSpPr>
          <p:grpSpPr>
            <a:xfrm>
              <a:off x="-1792080" y="2425320"/>
              <a:ext cx="1053000" cy="340200"/>
              <a:chOff x="-1792080" y="2425320"/>
              <a:chExt cx="1053000" cy="340200"/>
            </a:xfrm>
          </p:grpSpPr>
          <p:sp>
            <p:nvSpPr>
              <p:cNvPr id="226" name="Прямоугольник 14"/>
              <p:cNvSpPr/>
              <p:nvPr/>
            </p:nvSpPr>
            <p:spPr>
              <a:xfrm>
                <a:off x="-1704240" y="24253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7" name="TextBox 5"/>
              <p:cNvSpPr/>
              <p:nvPr/>
            </p:nvSpPr>
            <p:spPr>
              <a:xfrm>
                <a:off x="-1792080" y="258444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5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8" name="Прямоугольник 18"/>
              <p:cNvSpPr/>
              <p:nvPr/>
            </p:nvSpPr>
            <p:spPr>
              <a:xfrm>
                <a:off x="-1517400" y="2425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29" name="Прямоугольник 19"/>
              <p:cNvSpPr/>
              <p:nvPr/>
            </p:nvSpPr>
            <p:spPr>
              <a:xfrm>
                <a:off x="-1324440" y="2425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0" name="Прямоугольник 20"/>
              <p:cNvSpPr/>
              <p:nvPr/>
            </p:nvSpPr>
            <p:spPr>
              <a:xfrm>
                <a:off x="-1128240" y="24253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1" name="Прямоугольник 21"/>
              <p:cNvSpPr/>
              <p:nvPr/>
            </p:nvSpPr>
            <p:spPr>
              <a:xfrm>
                <a:off x="-932040" y="24253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32" name="Группа 8"/>
            <p:cNvGrpSpPr/>
            <p:nvPr/>
          </p:nvGrpSpPr>
          <p:grpSpPr>
            <a:xfrm>
              <a:off x="-1795320" y="2791440"/>
              <a:ext cx="1246320" cy="340560"/>
              <a:chOff x="-1795320" y="2791440"/>
              <a:chExt cx="1246320" cy="340560"/>
            </a:xfrm>
          </p:grpSpPr>
          <p:sp>
            <p:nvSpPr>
              <p:cNvPr id="233" name="Прямоугольник 22"/>
              <p:cNvSpPr/>
              <p:nvPr/>
            </p:nvSpPr>
            <p:spPr>
              <a:xfrm>
                <a:off x="-1704240" y="27914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4" name="TextBox 7"/>
              <p:cNvSpPr/>
              <p:nvPr/>
            </p:nvSpPr>
            <p:spPr>
              <a:xfrm>
                <a:off x="-1795320" y="295092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6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5" name="Прямоугольник 23"/>
              <p:cNvSpPr/>
              <p:nvPr/>
            </p:nvSpPr>
            <p:spPr>
              <a:xfrm>
                <a:off x="-1517400" y="2791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6" name="Прямоугольник 24"/>
              <p:cNvSpPr/>
              <p:nvPr/>
            </p:nvSpPr>
            <p:spPr>
              <a:xfrm>
                <a:off x="-1324440" y="27914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7" name="Прямоугольник 25"/>
              <p:cNvSpPr/>
              <p:nvPr/>
            </p:nvSpPr>
            <p:spPr>
              <a:xfrm>
                <a:off x="-1128240" y="2791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8" name="Прямоугольник 26"/>
              <p:cNvSpPr/>
              <p:nvPr/>
            </p:nvSpPr>
            <p:spPr>
              <a:xfrm>
                <a:off x="-932040" y="279144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39" name="Прямоугольник 28"/>
              <p:cNvSpPr/>
              <p:nvPr/>
            </p:nvSpPr>
            <p:spPr>
              <a:xfrm>
                <a:off x="-741960" y="279144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240" name="Группа 14"/>
            <p:cNvGrpSpPr/>
            <p:nvPr/>
          </p:nvGrpSpPr>
          <p:grpSpPr>
            <a:xfrm>
              <a:off x="-1792080" y="3157920"/>
              <a:ext cx="1437840" cy="340560"/>
              <a:chOff x="-1792080" y="3157920"/>
              <a:chExt cx="1437840" cy="340560"/>
            </a:xfrm>
          </p:grpSpPr>
          <p:sp>
            <p:nvSpPr>
              <p:cNvPr id="241" name="Прямоугольник 30"/>
              <p:cNvSpPr/>
              <p:nvPr/>
            </p:nvSpPr>
            <p:spPr>
              <a:xfrm>
                <a:off x="-1704240" y="31579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2" name="TextBox 8"/>
              <p:cNvSpPr/>
              <p:nvPr/>
            </p:nvSpPr>
            <p:spPr>
              <a:xfrm>
                <a:off x="-1792080" y="331740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7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3" name="Прямоугольник 32"/>
              <p:cNvSpPr/>
              <p:nvPr/>
            </p:nvSpPr>
            <p:spPr>
              <a:xfrm>
                <a:off x="-1517400" y="3157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4" name="Прямоугольник 34"/>
              <p:cNvSpPr/>
              <p:nvPr/>
            </p:nvSpPr>
            <p:spPr>
              <a:xfrm>
                <a:off x="-1324440" y="3157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5" name="Прямоугольник 36"/>
              <p:cNvSpPr/>
              <p:nvPr/>
            </p:nvSpPr>
            <p:spPr>
              <a:xfrm>
                <a:off x="-1128240" y="3157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6" name="Прямоугольник 44"/>
              <p:cNvSpPr/>
              <p:nvPr/>
            </p:nvSpPr>
            <p:spPr>
              <a:xfrm>
                <a:off x="-932040" y="31579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7" name="Прямоугольник 51"/>
              <p:cNvSpPr/>
              <p:nvPr/>
            </p:nvSpPr>
            <p:spPr>
              <a:xfrm>
                <a:off x="-741240" y="315792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8" name="Прямоугольник 57"/>
              <p:cNvSpPr/>
              <p:nvPr/>
            </p:nvSpPr>
            <p:spPr>
              <a:xfrm>
                <a:off x="-547200" y="3157920"/>
                <a:ext cx="192960" cy="192960"/>
              </a:xfrm>
              <a:prstGeom prst="rect">
                <a:avLst/>
              </a:prstGeom>
              <a:solidFill>
                <a:srgbClr val="e2007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249" name="TextBox 9"/>
            <p:cNvSpPr/>
            <p:nvPr/>
          </p:nvSpPr>
          <p:spPr>
            <a:xfrm>
              <a:off x="-1508040" y="3671640"/>
              <a:ext cx="111240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положительная динамика/</a:t>
              </a:r>
              <a:br>
                <a:rPr sz="600"/>
              </a:b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0" name="Прямоугольник 62"/>
            <p:cNvSpPr/>
            <p:nvPr/>
          </p:nvSpPr>
          <p:spPr>
            <a:xfrm>
              <a:off x="-1721520" y="3719880"/>
              <a:ext cx="192960" cy="192960"/>
            </a:xfrm>
            <a:prstGeom prst="rect">
              <a:avLst/>
            </a:prstGeom>
            <a:solidFill>
              <a:srgbClr val="56c02b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51" name="Прямоугольник 66"/>
            <p:cNvSpPr/>
            <p:nvPr/>
          </p:nvSpPr>
          <p:spPr>
            <a:xfrm>
              <a:off x="-1721520" y="3983040"/>
              <a:ext cx="192960" cy="192960"/>
            </a:xfrm>
            <a:prstGeom prst="rect">
              <a:avLst/>
            </a:prstGeom>
            <a:solidFill>
              <a:srgbClr val="fcc30b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52" name="Прямоугольник 68"/>
            <p:cNvSpPr/>
            <p:nvPr/>
          </p:nvSpPr>
          <p:spPr>
            <a:xfrm>
              <a:off x="-1721520" y="4245840"/>
              <a:ext cx="192960" cy="192960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253" name="Группа 15"/>
            <p:cNvGrpSpPr/>
            <p:nvPr/>
          </p:nvGrpSpPr>
          <p:grpSpPr>
            <a:xfrm>
              <a:off x="-1801800" y="4720320"/>
              <a:ext cx="371520" cy="348120"/>
              <a:chOff x="-1801800" y="4720320"/>
              <a:chExt cx="371520" cy="348120"/>
            </a:xfrm>
          </p:grpSpPr>
          <p:sp>
            <p:nvSpPr>
              <p:cNvPr id="254" name="Прямоугольник 69"/>
              <p:cNvSpPr/>
              <p:nvPr/>
            </p:nvSpPr>
            <p:spPr>
              <a:xfrm>
                <a:off x="-1705680" y="4720320"/>
                <a:ext cx="192960" cy="19296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55" name="TextBox 10"/>
              <p:cNvSpPr/>
              <p:nvPr/>
            </p:nvSpPr>
            <p:spPr>
              <a:xfrm>
                <a:off x="-1801800" y="4887360"/>
                <a:ext cx="3715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Текст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56" name="Группа 16"/>
            <p:cNvGrpSpPr/>
            <p:nvPr/>
          </p:nvGrpSpPr>
          <p:grpSpPr>
            <a:xfrm>
              <a:off x="-1419840" y="4720320"/>
              <a:ext cx="435600" cy="348480"/>
              <a:chOff x="-1419840" y="4720320"/>
              <a:chExt cx="435600" cy="348480"/>
            </a:xfrm>
          </p:grpSpPr>
          <p:sp>
            <p:nvSpPr>
              <p:cNvPr id="257" name="Прямоугольник 70"/>
              <p:cNvSpPr/>
              <p:nvPr/>
            </p:nvSpPr>
            <p:spPr>
              <a:xfrm>
                <a:off x="-1320480" y="4720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58" name="TextBox 11"/>
              <p:cNvSpPr/>
              <p:nvPr/>
            </p:nvSpPr>
            <p:spPr>
              <a:xfrm>
                <a:off x="-1419840" y="4887720"/>
                <a:ext cx="43560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Сноска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59" name="Группа 17"/>
            <p:cNvGrpSpPr/>
            <p:nvPr/>
          </p:nvGrpSpPr>
          <p:grpSpPr>
            <a:xfrm>
              <a:off x="-1798920" y="965160"/>
              <a:ext cx="402120" cy="340200"/>
              <a:chOff x="-1798920" y="965160"/>
              <a:chExt cx="402120" cy="340200"/>
            </a:xfrm>
          </p:grpSpPr>
          <p:sp>
            <p:nvSpPr>
              <p:cNvPr id="260" name="Прямоугольник 71"/>
              <p:cNvSpPr/>
              <p:nvPr/>
            </p:nvSpPr>
            <p:spPr>
              <a:xfrm>
                <a:off x="-1709280" y="96516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61" name="TextBox 12"/>
              <p:cNvSpPr/>
              <p:nvPr/>
            </p:nvSpPr>
            <p:spPr>
              <a:xfrm>
                <a:off x="-1798920" y="1124280"/>
                <a:ext cx="4021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1 цвет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62" name="TextBox 13"/>
            <p:cNvSpPr/>
            <p:nvPr/>
          </p:nvSpPr>
          <p:spPr>
            <a:xfrm>
              <a:off x="-1808280" y="752400"/>
              <a:ext cx="168336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Рекомендуемые сочетания цветов 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3" name="TextBox 15"/>
            <p:cNvSpPr/>
            <p:nvPr/>
          </p:nvSpPr>
          <p:spPr>
            <a:xfrm>
              <a:off x="-1811160" y="34966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Цвета-индикаторы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4" name="TextBox 16"/>
            <p:cNvSpPr/>
            <p:nvPr/>
          </p:nvSpPr>
          <p:spPr>
            <a:xfrm>
              <a:off x="-1803240" y="4494240"/>
              <a:ext cx="61848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Цвет текста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65" name="Группа 21"/>
            <p:cNvGrpSpPr/>
            <p:nvPr/>
          </p:nvGrpSpPr>
          <p:grpSpPr>
            <a:xfrm>
              <a:off x="-1026360" y="4720320"/>
              <a:ext cx="583560" cy="348480"/>
              <a:chOff x="-1026360" y="4720320"/>
              <a:chExt cx="583560" cy="348480"/>
            </a:xfrm>
          </p:grpSpPr>
          <p:sp>
            <p:nvSpPr>
              <p:cNvPr id="266" name="Прямоугольник 72"/>
              <p:cNvSpPr/>
              <p:nvPr/>
            </p:nvSpPr>
            <p:spPr>
              <a:xfrm>
                <a:off x="-930960" y="4720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67" name="TextBox 17"/>
              <p:cNvSpPr/>
              <p:nvPr/>
            </p:nvSpPr>
            <p:spPr>
              <a:xfrm>
                <a:off x="-1026360" y="4887720"/>
                <a:ext cx="583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Выделение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68" name="TextBox 18"/>
            <p:cNvSpPr/>
            <p:nvPr/>
          </p:nvSpPr>
          <p:spPr>
            <a:xfrm>
              <a:off x="-1522440" y="39844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обратить внимание!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9" name="TextBox 19"/>
            <p:cNvSpPr/>
            <p:nvPr/>
          </p:nvSpPr>
          <p:spPr>
            <a:xfrm>
              <a:off x="-1508400" y="4203000"/>
              <a:ext cx="109692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отрицательная динамика/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0" name="Прямоугольник 271"/>
          <p:cNvSpPr/>
          <p:nvPr/>
        </p:nvSpPr>
        <p:spPr>
          <a:xfrm>
            <a:off x="1554840" y="1450440"/>
            <a:ext cx="81381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Сократить время, затрачиваемое на подготовку исходных данных </a:t>
            </a:r>
            <a:br>
              <a:rPr sz="1800"/>
            </a:b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 процессе построения гидрогеологических моделей и повысить качество данных, извлекаемых из растровых изображений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Прямоугольник 273"/>
          <p:cNvSpPr/>
          <p:nvPr/>
        </p:nvSpPr>
        <p:spPr>
          <a:xfrm>
            <a:off x="1057320" y="2927160"/>
            <a:ext cx="8635680" cy="255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Разработать алгоритм извлечения данных из растровых изображений колонок технологических и разведочных скважин с точностью распознавания числовых символов 100% и точностью распознавания буквенных символов не менее 85%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Разработать алгоритм извлечения данных из растровых изображений геологических разрезов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 точностью распознавания числовых символов 100% и точностью определения литологического состава не менее 95%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Создать комплекс программных средств с графическим пользовательским интерфейсом для возможности применения разработанных алгоритмов в производственном процессе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Заголовок 70"/>
          <p:cNvSpPr/>
          <p:nvPr/>
        </p:nvSpPr>
        <p:spPr>
          <a:xfrm>
            <a:off x="587520" y="304560"/>
            <a:ext cx="681336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800" spc="-1" strike="noStrike">
                <a:solidFill>
                  <a:srgbClr val="333333"/>
                </a:solidFill>
                <a:latin typeface="Arial"/>
                <a:ea typeface="Arial"/>
              </a:rPr>
              <a:t>Цель работы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Заголовок 70"/>
          <p:cNvSpPr/>
          <p:nvPr/>
        </p:nvSpPr>
        <p:spPr>
          <a:xfrm>
            <a:off x="587520" y="2442960"/>
            <a:ext cx="279036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Arial"/>
              </a:rPr>
              <a:t>Задачи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4" name="Группа 75"/>
          <p:cNvGrpSpPr/>
          <p:nvPr/>
        </p:nvGrpSpPr>
        <p:grpSpPr>
          <a:xfrm>
            <a:off x="514440" y="2927160"/>
            <a:ext cx="359640" cy="359640"/>
            <a:chOff x="514440" y="2927160"/>
            <a:chExt cx="359640" cy="359640"/>
          </a:xfrm>
        </p:grpSpPr>
        <p:sp>
          <p:nvSpPr>
            <p:cNvPr id="275" name="Овал 76"/>
            <p:cNvSpPr/>
            <p:nvPr/>
          </p:nvSpPr>
          <p:spPr>
            <a:xfrm>
              <a:off x="514440" y="2927160"/>
              <a:ext cx="359640" cy="359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276" name="Рисунок 87"/>
            <p:cNvSpPr/>
            <p:nvPr/>
          </p:nvSpPr>
          <p:spPr>
            <a:xfrm>
              <a:off x="544320" y="295704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51194" y="187119"/>
                  </a:moveTo>
                  <a:lnTo>
                    <a:pt x="152463" y="285851"/>
                  </a:lnTo>
                  <a:cubicBezTo>
                    <a:pt x="148462" y="289718"/>
                    <a:pt x="142084" y="289611"/>
                    <a:pt x="138217" y="285610"/>
                  </a:cubicBezTo>
                  <a:cubicBezTo>
                    <a:pt x="134444" y="281708"/>
                    <a:pt x="134441" y="275518"/>
                    <a:pt x="138210" y="271612"/>
                  </a:cubicBezTo>
                  <a:lnTo>
                    <a:pt x="229822" y="180000"/>
                  </a:lnTo>
                  <a:lnTo>
                    <a:pt x="138210" y="88388"/>
                  </a:lnTo>
                  <a:cubicBezTo>
                    <a:pt x="134347" y="84384"/>
                    <a:pt x="134461" y="78006"/>
                    <a:pt x="138464" y="74143"/>
                  </a:cubicBezTo>
                  <a:cubicBezTo>
                    <a:pt x="142371" y="70374"/>
                    <a:pt x="148560" y="70377"/>
                    <a:pt x="152463" y="74149"/>
                  </a:cubicBezTo>
                  <a:lnTo>
                    <a:pt x="251194" y="172881"/>
                  </a:lnTo>
                  <a:cubicBezTo>
                    <a:pt x="255126" y="176807"/>
                    <a:pt x="255130" y="183177"/>
                    <a:pt x="251205" y="187109"/>
                  </a:cubicBezTo>
                  <a:cubicBezTo>
                    <a:pt x="251201" y="187113"/>
                    <a:pt x="251198" y="187115"/>
                    <a:pt x="251194" y="187119"/>
                  </a:cubicBezTo>
                  <a:close/>
                </a:path>
              </a:pathLst>
            </a:custGeom>
            <a:solidFill>
              <a:srgbClr val="035fa2"/>
            </a:solidFill>
            <a:ln w="131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77" name="Группа 78"/>
          <p:cNvGrpSpPr/>
          <p:nvPr/>
        </p:nvGrpSpPr>
        <p:grpSpPr>
          <a:xfrm>
            <a:off x="514440" y="4308120"/>
            <a:ext cx="359640" cy="359640"/>
            <a:chOff x="514440" y="4308120"/>
            <a:chExt cx="359640" cy="359640"/>
          </a:xfrm>
        </p:grpSpPr>
        <p:sp>
          <p:nvSpPr>
            <p:cNvPr id="278" name="Овал 79"/>
            <p:cNvSpPr/>
            <p:nvPr/>
          </p:nvSpPr>
          <p:spPr>
            <a:xfrm>
              <a:off x="514440" y="4308120"/>
              <a:ext cx="359640" cy="359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279" name="Рисунок 87"/>
            <p:cNvSpPr/>
            <p:nvPr/>
          </p:nvSpPr>
          <p:spPr>
            <a:xfrm>
              <a:off x="544320" y="433800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51194" y="187119"/>
                  </a:moveTo>
                  <a:lnTo>
                    <a:pt x="152463" y="285851"/>
                  </a:lnTo>
                  <a:cubicBezTo>
                    <a:pt x="148462" y="289718"/>
                    <a:pt x="142084" y="289611"/>
                    <a:pt x="138217" y="285610"/>
                  </a:cubicBezTo>
                  <a:cubicBezTo>
                    <a:pt x="134444" y="281708"/>
                    <a:pt x="134441" y="275518"/>
                    <a:pt x="138210" y="271612"/>
                  </a:cubicBezTo>
                  <a:lnTo>
                    <a:pt x="229822" y="180000"/>
                  </a:lnTo>
                  <a:lnTo>
                    <a:pt x="138210" y="88388"/>
                  </a:lnTo>
                  <a:cubicBezTo>
                    <a:pt x="134347" y="84384"/>
                    <a:pt x="134461" y="78006"/>
                    <a:pt x="138464" y="74143"/>
                  </a:cubicBezTo>
                  <a:cubicBezTo>
                    <a:pt x="142371" y="70374"/>
                    <a:pt x="148560" y="70377"/>
                    <a:pt x="152463" y="74149"/>
                  </a:cubicBezTo>
                  <a:lnTo>
                    <a:pt x="251194" y="172881"/>
                  </a:lnTo>
                  <a:cubicBezTo>
                    <a:pt x="255126" y="176807"/>
                    <a:pt x="255130" y="183177"/>
                    <a:pt x="251205" y="187109"/>
                  </a:cubicBezTo>
                  <a:cubicBezTo>
                    <a:pt x="251201" y="187113"/>
                    <a:pt x="251198" y="187115"/>
                    <a:pt x="251194" y="187119"/>
                  </a:cubicBezTo>
                  <a:close/>
                </a:path>
              </a:pathLst>
            </a:custGeom>
            <a:solidFill>
              <a:srgbClr val="035fa2"/>
            </a:solidFill>
            <a:ln w="131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80" name="Группа 81"/>
          <p:cNvGrpSpPr/>
          <p:nvPr/>
        </p:nvGrpSpPr>
        <p:grpSpPr>
          <a:xfrm>
            <a:off x="514440" y="5416560"/>
            <a:ext cx="359640" cy="359640"/>
            <a:chOff x="514440" y="5416560"/>
            <a:chExt cx="359640" cy="359640"/>
          </a:xfrm>
        </p:grpSpPr>
        <p:sp>
          <p:nvSpPr>
            <p:cNvPr id="281" name="Овал 82"/>
            <p:cNvSpPr/>
            <p:nvPr/>
          </p:nvSpPr>
          <p:spPr>
            <a:xfrm>
              <a:off x="514440" y="5416560"/>
              <a:ext cx="359640" cy="359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282" name="Рисунок 87"/>
            <p:cNvSpPr/>
            <p:nvPr/>
          </p:nvSpPr>
          <p:spPr>
            <a:xfrm>
              <a:off x="544320" y="544644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51194" y="187119"/>
                  </a:moveTo>
                  <a:lnTo>
                    <a:pt x="152463" y="285851"/>
                  </a:lnTo>
                  <a:cubicBezTo>
                    <a:pt x="148462" y="289718"/>
                    <a:pt x="142084" y="289611"/>
                    <a:pt x="138217" y="285610"/>
                  </a:cubicBezTo>
                  <a:cubicBezTo>
                    <a:pt x="134444" y="281708"/>
                    <a:pt x="134441" y="275518"/>
                    <a:pt x="138210" y="271612"/>
                  </a:cubicBezTo>
                  <a:lnTo>
                    <a:pt x="229822" y="180000"/>
                  </a:lnTo>
                  <a:lnTo>
                    <a:pt x="138210" y="88388"/>
                  </a:lnTo>
                  <a:cubicBezTo>
                    <a:pt x="134347" y="84384"/>
                    <a:pt x="134461" y="78006"/>
                    <a:pt x="138464" y="74143"/>
                  </a:cubicBezTo>
                  <a:cubicBezTo>
                    <a:pt x="142371" y="70374"/>
                    <a:pt x="148560" y="70377"/>
                    <a:pt x="152463" y="74149"/>
                  </a:cubicBezTo>
                  <a:lnTo>
                    <a:pt x="251194" y="172881"/>
                  </a:lnTo>
                  <a:cubicBezTo>
                    <a:pt x="255126" y="176807"/>
                    <a:pt x="255130" y="183177"/>
                    <a:pt x="251205" y="187109"/>
                  </a:cubicBezTo>
                  <a:cubicBezTo>
                    <a:pt x="251201" y="187113"/>
                    <a:pt x="251198" y="187115"/>
                    <a:pt x="251194" y="187119"/>
                  </a:cubicBezTo>
                  <a:close/>
                </a:path>
              </a:pathLst>
            </a:custGeom>
            <a:solidFill>
              <a:srgbClr val="035fa2"/>
            </a:solidFill>
            <a:ln w="131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83" name="Группа 90"/>
          <p:cNvGrpSpPr/>
          <p:nvPr/>
        </p:nvGrpSpPr>
        <p:grpSpPr>
          <a:xfrm>
            <a:off x="484560" y="1422360"/>
            <a:ext cx="719640" cy="719640"/>
            <a:chOff x="484560" y="1422360"/>
            <a:chExt cx="719640" cy="719640"/>
          </a:xfrm>
        </p:grpSpPr>
        <p:pic>
          <p:nvPicPr>
            <p:cNvPr id="284" name="Рисунок 91" descr=""/>
            <p:cNvPicPr/>
            <p:nvPr/>
          </p:nvPicPr>
          <p:blipFill>
            <a:blip r:embed="rId1"/>
            <a:stretch/>
          </p:blipFill>
          <p:spPr>
            <a:xfrm>
              <a:off x="484560" y="1422360"/>
              <a:ext cx="719640" cy="71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5" name="Полилиния 5"/>
            <p:cNvSpPr/>
            <p:nvPr/>
          </p:nvSpPr>
          <p:spPr>
            <a:xfrm>
              <a:off x="700200" y="1538640"/>
              <a:ext cx="282960" cy="488160"/>
            </a:xfrm>
            <a:custGeom>
              <a:avLst/>
              <a:gdLst>
                <a:gd name="textAreaLeft" fmla="*/ 0 w 282960"/>
                <a:gd name="textAreaRight" fmla="*/ 283320 w 282960"/>
                <a:gd name="textAreaTop" fmla="*/ 0 h 488160"/>
                <a:gd name="textAreaBottom" fmla="*/ 488520 h 488160"/>
              </a:gdLst>
              <a:ahLst/>
              <a:rect l="textAreaLeft" t="textAreaTop" r="textAreaRight" b="textAreaBottom"/>
              <a:pathLst>
                <a:path w="283191" h="488624">
                  <a:moveTo>
                    <a:pt x="107812" y="464793"/>
                  </a:moveTo>
                  <a:lnTo>
                    <a:pt x="180476" y="464793"/>
                  </a:lnTo>
                  <a:cubicBezTo>
                    <a:pt x="172857" y="479107"/>
                    <a:pt x="159433" y="488624"/>
                    <a:pt x="144144" y="488624"/>
                  </a:cubicBezTo>
                  <a:cubicBezTo>
                    <a:pt x="128854" y="488624"/>
                    <a:pt x="115431" y="479107"/>
                    <a:pt x="107812" y="464793"/>
                  </a:cubicBezTo>
                  <a:close/>
                  <a:moveTo>
                    <a:pt x="195150" y="425350"/>
                  </a:moveTo>
                  <a:cubicBezTo>
                    <a:pt x="200365" y="425215"/>
                    <a:pt x="204704" y="429341"/>
                    <a:pt x="204839" y="434567"/>
                  </a:cubicBezTo>
                  <a:lnTo>
                    <a:pt x="204839" y="445450"/>
                  </a:lnTo>
                  <a:cubicBezTo>
                    <a:pt x="204676" y="452727"/>
                    <a:pt x="198665" y="458497"/>
                    <a:pt x="191402" y="458346"/>
                  </a:cubicBezTo>
                  <a:lnTo>
                    <a:pt x="96885" y="458346"/>
                  </a:lnTo>
                  <a:cubicBezTo>
                    <a:pt x="89623" y="458497"/>
                    <a:pt x="83611" y="452727"/>
                    <a:pt x="83449" y="445450"/>
                  </a:cubicBezTo>
                  <a:cubicBezTo>
                    <a:pt x="83537" y="440664"/>
                    <a:pt x="87221" y="436716"/>
                    <a:pt x="91982" y="436308"/>
                  </a:cubicBezTo>
                  <a:lnTo>
                    <a:pt x="194195" y="425424"/>
                  </a:lnTo>
                  <a:cubicBezTo>
                    <a:pt x="194512" y="425382"/>
                    <a:pt x="194831" y="425358"/>
                    <a:pt x="195150" y="425350"/>
                  </a:cubicBezTo>
                  <a:close/>
                  <a:moveTo>
                    <a:pt x="193190" y="396738"/>
                  </a:moveTo>
                  <a:cubicBezTo>
                    <a:pt x="199472" y="396586"/>
                    <a:pt x="204687" y="401565"/>
                    <a:pt x="204838" y="407859"/>
                  </a:cubicBezTo>
                  <a:cubicBezTo>
                    <a:pt x="204734" y="413638"/>
                    <a:pt x="200289" y="418404"/>
                    <a:pt x="194542" y="418898"/>
                  </a:cubicBezTo>
                  <a:lnTo>
                    <a:pt x="96293" y="429356"/>
                  </a:lnTo>
                  <a:cubicBezTo>
                    <a:pt x="95902" y="429408"/>
                    <a:pt x="95508" y="429438"/>
                    <a:pt x="95113" y="429448"/>
                  </a:cubicBezTo>
                  <a:cubicBezTo>
                    <a:pt x="88817" y="429609"/>
                    <a:pt x="83584" y="424626"/>
                    <a:pt x="83423" y="418318"/>
                  </a:cubicBezTo>
                  <a:cubicBezTo>
                    <a:pt x="83534" y="412544"/>
                    <a:pt x="87976" y="407786"/>
                    <a:pt x="93719" y="407292"/>
                  </a:cubicBezTo>
                  <a:lnTo>
                    <a:pt x="191968" y="396834"/>
                  </a:lnTo>
                  <a:cubicBezTo>
                    <a:pt x="192374" y="396780"/>
                    <a:pt x="192782" y="396747"/>
                    <a:pt x="193190" y="396738"/>
                  </a:cubicBezTo>
                  <a:close/>
                  <a:moveTo>
                    <a:pt x="95508" y="365821"/>
                  </a:moveTo>
                  <a:lnTo>
                    <a:pt x="192779" y="365821"/>
                  </a:lnTo>
                  <a:cubicBezTo>
                    <a:pt x="192786" y="365821"/>
                    <a:pt x="192791" y="365821"/>
                    <a:pt x="192797" y="365821"/>
                  </a:cubicBezTo>
                  <a:cubicBezTo>
                    <a:pt x="199321" y="365693"/>
                    <a:pt x="204713" y="370890"/>
                    <a:pt x="204839" y="377427"/>
                  </a:cubicBezTo>
                  <a:cubicBezTo>
                    <a:pt x="204718" y="384137"/>
                    <a:pt x="199557" y="389671"/>
                    <a:pt x="192882" y="390245"/>
                  </a:cubicBezTo>
                  <a:lnTo>
                    <a:pt x="98365" y="400303"/>
                  </a:lnTo>
                  <a:cubicBezTo>
                    <a:pt x="97917" y="400361"/>
                    <a:pt x="97468" y="400396"/>
                    <a:pt x="97017" y="400408"/>
                  </a:cubicBezTo>
                  <a:cubicBezTo>
                    <a:pt x="89713" y="400597"/>
                    <a:pt x="83638" y="394818"/>
                    <a:pt x="83449" y="387498"/>
                  </a:cubicBezTo>
                  <a:lnTo>
                    <a:pt x="83449" y="377427"/>
                  </a:lnTo>
                  <a:cubicBezTo>
                    <a:pt x="83449" y="377420"/>
                    <a:pt x="83449" y="377415"/>
                    <a:pt x="83449" y="377409"/>
                  </a:cubicBezTo>
                  <a:cubicBezTo>
                    <a:pt x="83585" y="370872"/>
                    <a:pt x="88984" y="365684"/>
                    <a:pt x="95508" y="365821"/>
                  </a:cubicBezTo>
                  <a:close/>
                  <a:moveTo>
                    <a:pt x="144144" y="274559"/>
                  </a:moveTo>
                  <a:cubicBezTo>
                    <a:pt x="140590" y="274559"/>
                    <a:pt x="137709" y="277446"/>
                    <a:pt x="137709" y="281006"/>
                  </a:cubicBezTo>
                  <a:cubicBezTo>
                    <a:pt x="137709" y="284567"/>
                    <a:pt x="140590" y="287454"/>
                    <a:pt x="144144" y="287454"/>
                  </a:cubicBezTo>
                  <a:cubicBezTo>
                    <a:pt x="147697" y="287454"/>
                    <a:pt x="150579" y="284567"/>
                    <a:pt x="150579" y="281006"/>
                  </a:cubicBezTo>
                  <a:cubicBezTo>
                    <a:pt x="150579" y="277446"/>
                    <a:pt x="147697" y="274559"/>
                    <a:pt x="144144" y="274559"/>
                  </a:cubicBezTo>
                  <a:close/>
                  <a:moveTo>
                    <a:pt x="144144" y="57914"/>
                  </a:moveTo>
                  <a:cubicBezTo>
                    <a:pt x="140590" y="57914"/>
                    <a:pt x="137709" y="60801"/>
                    <a:pt x="137709" y="64362"/>
                  </a:cubicBezTo>
                  <a:lnTo>
                    <a:pt x="137709" y="216438"/>
                  </a:lnTo>
                  <a:cubicBezTo>
                    <a:pt x="137709" y="219999"/>
                    <a:pt x="140590" y="222886"/>
                    <a:pt x="144144" y="222886"/>
                  </a:cubicBezTo>
                  <a:cubicBezTo>
                    <a:pt x="147697" y="222886"/>
                    <a:pt x="150579" y="219999"/>
                    <a:pt x="150579" y="216438"/>
                  </a:cubicBezTo>
                  <a:lnTo>
                    <a:pt x="150579" y="64362"/>
                  </a:lnTo>
                  <a:cubicBezTo>
                    <a:pt x="150579" y="60801"/>
                    <a:pt x="147697" y="57914"/>
                    <a:pt x="144144" y="57914"/>
                  </a:cubicBezTo>
                  <a:close/>
                  <a:moveTo>
                    <a:pt x="141570" y="0"/>
                  </a:moveTo>
                  <a:cubicBezTo>
                    <a:pt x="219703" y="1367"/>
                    <a:pt x="283062" y="65883"/>
                    <a:pt x="283191" y="144223"/>
                  </a:cubicBezTo>
                  <a:cubicBezTo>
                    <a:pt x="283191" y="168880"/>
                    <a:pt x="274427" y="192221"/>
                    <a:pt x="261312" y="212853"/>
                  </a:cubicBezTo>
                  <a:cubicBezTo>
                    <a:pt x="247914" y="233951"/>
                    <a:pt x="227953" y="250599"/>
                    <a:pt x="217374" y="273462"/>
                  </a:cubicBezTo>
                  <a:cubicBezTo>
                    <a:pt x="208262" y="293038"/>
                    <a:pt x="205199" y="315798"/>
                    <a:pt x="204504" y="339088"/>
                  </a:cubicBezTo>
                  <a:cubicBezTo>
                    <a:pt x="204254" y="346028"/>
                    <a:pt x="198564" y="351523"/>
                    <a:pt x="191634" y="351519"/>
                  </a:cubicBezTo>
                  <a:lnTo>
                    <a:pt x="91557" y="351519"/>
                  </a:lnTo>
                  <a:cubicBezTo>
                    <a:pt x="84627" y="351524"/>
                    <a:pt x="78937" y="346028"/>
                    <a:pt x="78687" y="339088"/>
                  </a:cubicBezTo>
                  <a:cubicBezTo>
                    <a:pt x="77953" y="315798"/>
                    <a:pt x="74890" y="293038"/>
                    <a:pt x="65817" y="273462"/>
                  </a:cubicBezTo>
                  <a:cubicBezTo>
                    <a:pt x="55238" y="250534"/>
                    <a:pt x="35277" y="233886"/>
                    <a:pt x="21879" y="212853"/>
                  </a:cubicBezTo>
                  <a:cubicBezTo>
                    <a:pt x="8752" y="192259"/>
                    <a:pt x="0" y="168880"/>
                    <a:pt x="0" y="144223"/>
                  </a:cubicBezTo>
                  <a:cubicBezTo>
                    <a:pt x="103" y="65883"/>
                    <a:pt x="63449" y="1367"/>
                    <a:pt x="141570" y="0"/>
                  </a:cubicBezTo>
                  <a:close/>
                </a:path>
              </a:pathLst>
            </a:custGeom>
            <a:solidFill>
              <a:srgbClr val="025ea1"/>
            </a:solidFill>
            <a:ln w="12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86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39064C0-D757-475F-82F0-5BC8202416E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Рисунок 3" descr=""/>
          <p:cNvPicPr/>
          <p:nvPr/>
        </p:nvPicPr>
        <p:blipFill>
          <a:blip r:embed="rId1"/>
          <a:stretch/>
        </p:blipFill>
        <p:spPr>
          <a:xfrm>
            <a:off x="457920" y="2274840"/>
            <a:ext cx="4481280" cy="4149000"/>
          </a:xfrm>
          <a:prstGeom prst="rect">
            <a:avLst/>
          </a:prstGeom>
          <a:ln w="0">
            <a:noFill/>
          </a:ln>
        </p:spPr>
      </p:pic>
      <p:sp>
        <p:nvSpPr>
          <p:cNvPr id="288" name="TextBox 55"/>
          <p:cNvSpPr/>
          <p:nvPr/>
        </p:nvSpPr>
        <p:spPr>
          <a:xfrm>
            <a:off x="1186560" y="1713600"/>
            <a:ext cx="30240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Исходное изображение колонки разведочной скважины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Рисунок 4" descr=""/>
          <p:cNvPicPr/>
          <p:nvPr/>
        </p:nvPicPr>
        <p:blipFill>
          <a:blip r:embed="rId2"/>
          <a:srcRect l="47975" t="67523" r="31574" b="11160"/>
          <a:stretch/>
        </p:blipFill>
        <p:spPr>
          <a:xfrm>
            <a:off x="6167880" y="2251440"/>
            <a:ext cx="2751840" cy="2452680"/>
          </a:xfrm>
          <a:prstGeom prst="rect">
            <a:avLst/>
          </a:prstGeom>
          <a:ln w="0">
            <a:noFill/>
          </a:ln>
        </p:spPr>
      </p:pic>
      <p:sp>
        <p:nvSpPr>
          <p:cNvPr id="290" name="TextBox 56"/>
          <p:cNvSpPr/>
          <p:nvPr/>
        </p:nvSpPr>
        <p:spPr>
          <a:xfrm>
            <a:off x="5790600" y="1712520"/>
            <a:ext cx="35060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Фрагмент с необходимыми данными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1" name="Прямая соединительная линия 76"/>
          <p:cNvCxnSpPr/>
          <p:nvPr/>
        </p:nvCxnSpPr>
        <p:spPr>
          <a:xfrm>
            <a:off x="6311880" y="4546800"/>
            <a:ext cx="360" cy="367200"/>
          </a:xfrm>
          <a:prstGeom prst="straightConnector1">
            <a:avLst/>
          </a:prstGeom>
          <a:ln w="19050">
            <a:solidFill>
              <a:srgbClr val="6cace3"/>
            </a:solidFill>
            <a:headEnd len="med" type="oval" w="med"/>
          </a:ln>
        </p:spPr>
      </p:cxnSp>
      <p:cxnSp>
        <p:nvCxnSpPr>
          <p:cNvPr id="292" name="Прямая соединительная линия 78"/>
          <p:cNvCxnSpPr/>
          <p:nvPr/>
        </p:nvCxnSpPr>
        <p:spPr>
          <a:xfrm>
            <a:off x="8840160" y="4546800"/>
            <a:ext cx="360" cy="1114560"/>
          </a:xfrm>
          <a:prstGeom prst="straightConnector1">
            <a:avLst/>
          </a:prstGeom>
          <a:ln w="19050">
            <a:solidFill>
              <a:srgbClr val="6cace3"/>
            </a:solidFill>
            <a:headEnd len="med" type="oval" w="med"/>
          </a:ln>
        </p:spPr>
      </p:cxnSp>
      <p:sp>
        <p:nvSpPr>
          <p:cNvPr id="293" name="Прямоугольник: скругленные углы 80"/>
          <p:cNvSpPr/>
          <p:nvPr/>
        </p:nvSpPr>
        <p:spPr>
          <a:xfrm>
            <a:off x="6167880" y="4907160"/>
            <a:ext cx="1799640" cy="323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100" spc="-1" strike="noStrike">
                <a:solidFill>
                  <a:schemeClr val="lt1"/>
                </a:solidFill>
                <a:latin typeface="Arial"/>
                <a:ea typeface="DejaVu Sans"/>
              </a:rPr>
              <a:t>Шкала глубин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Прямоугольник: скругленные углы 81"/>
          <p:cNvSpPr/>
          <p:nvPr/>
        </p:nvSpPr>
        <p:spPr>
          <a:xfrm>
            <a:off x="6905880" y="5661000"/>
            <a:ext cx="2123640" cy="323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100" spc="-1" strike="noStrike">
                <a:solidFill>
                  <a:srgbClr val="ffffff"/>
                </a:solidFill>
                <a:latin typeface="Arial"/>
                <a:ea typeface="Arial"/>
              </a:rPr>
              <a:t>Краткое описание пород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Извлечение данных из растровых изображений </a:t>
            </a:r>
            <a:br>
              <a:rPr sz="1800"/>
            </a:br>
            <a:r>
              <a:rPr b="1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колонок разведочных скважин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79D9034-D721-4575-B9A3-6D24CC93ED5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9" descr=""/>
          <p:cNvPicPr/>
          <p:nvPr/>
        </p:nvPicPr>
        <p:blipFill>
          <a:blip r:embed="rId1"/>
          <a:stretch/>
        </p:blipFill>
        <p:spPr>
          <a:xfrm>
            <a:off x="3219120" y="1665000"/>
            <a:ext cx="3313080" cy="4940640"/>
          </a:xfrm>
          <a:prstGeom prst="rect">
            <a:avLst/>
          </a:prstGeom>
          <a:ln w="0">
            <a:noFill/>
          </a:ln>
        </p:spPr>
      </p:pic>
      <p:sp>
        <p:nvSpPr>
          <p:cNvPr id="298" name="TextBox 79"/>
          <p:cNvSpPr/>
          <p:nvPr/>
        </p:nvSpPr>
        <p:spPr>
          <a:xfrm>
            <a:off x="2053080" y="1169280"/>
            <a:ext cx="56451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Исходное изображение колонки технологической скважины 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9" name="Прямая соединительная линия 78"/>
          <p:cNvCxnSpPr/>
          <p:nvPr/>
        </p:nvCxnSpPr>
        <p:spPr>
          <a:xfrm flipH="1">
            <a:off x="2814840" y="2399040"/>
            <a:ext cx="484200" cy="360"/>
          </a:xfrm>
          <a:prstGeom prst="straightConnector1">
            <a:avLst/>
          </a:prstGeom>
          <a:ln w="19050">
            <a:solidFill>
              <a:srgbClr val="6cace3"/>
            </a:solidFill>
            <a:headEnd len="med" type="oval" w="med"/>
          </a:ln>
        </p:spPr>
      </p:cxnSp>
      <p:sp>
        <p:nvSpPr>
          <p:cNvPr id="300" name="Прямоугольник: скругленные углы 81"/>
          <p:cNvSpPr/>
          <p:nvPr/>
        </p:nvSpPr>
        <p:spPr>
          <a:xfrm>
            <a:off x="726840" y="2204280"/>
            <a:ext cx="2087640" cy="36000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100" spc="-1" strike="noStrike">
                <a:solidFill>
                  <a:schemeClr val="lt1"/>
                </a:solidFill>
                <a:latin typeface="Arial"/>
                <a:ea typeface="DejaVu Sans"/>
              </a:rPr>
              <a:t>Столбец 1 – шкала глубин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1" name="Прямая соединительная линия 82"/>
          <p:cNvCxnSpPr/>
          <p:nvPr/>
        </p:nvCxnSpPr>
        <p:spPr>
          <a:xfrm flipH="1">
            <a:off x="2814840" y="3549960"/>
            <a:ext cx="2313000" cy="360"/>
          </a:xfrm>
          <a:prstGeom prst="straightConnector1">
            <a:avLst/>
          </a:prstGeom>
          <a:ln w="19050">
            <a:solidFill>
              <a:srgbClr val="6cace3"/>
            </a:solidFill>
            <a:headEnd len="med" type="oval" w="med"/>
          </a:ln>
        </p:spPr>
      </p:cxnSp>
      <p:sp>
        <p:nvSpPr>
          <p:cNvPr id="302" name="Прямоугольник: скругленные углы 83"/>
          <p:cNvSpPr/>
          <p:nvPr/>
        </p:nvSpPr>
        <p:spPr>
          <a:xfrm>
            <a:off x="743400" y="3238560"/>
            <a:ext cx="2087640" cy="62316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100" spc="-1" strike="noStrike">
                <a:solidFill>
                  <a:schemeClr val="lt1"/>
                </a:solidFill>
                <a:latin typeface="Arial"/>
                <a:ea typeface="DejaVu Sans"/>
              </a:rPr>
              <a:t>Столбец 4 – краткое описание пород и глубины раздела слоёв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3" name="Прямая соединительная линия 98"/>
          <p:cNvCxnSpPr/>
          <p:nvPr/>
        </p:nvCxnSpPr>
        <p:spPr>
          <a:xfrm>
            <a:off x="5470200" y="2925360"/>
            <a:ext cx="1493280" cy="360"/>
          </a:xfrm>
          <a:prstGeom prst="straightConnector1">
            <a:avLst/>
          </a:prstGeom>
          <a:ln w="19050">
            <a:solidFill>
              <a:srgbClr val="6cace3"/>
            </a:solidFill>
            <a:headEnd len="med" type="oval" w="med"/>
          </a:ln>
        </p:spPr>
      </p:cxnSp>
      <p:sp>
        <p:nvSpPr>
          <p:cNvPr id="304" name="Прямоугольник: скругленные углы 99"/>
          <p:cNvSpPr/>
          <p:nvPr/>
        </p:nvSpPr>
        <p:spPr>
          <a:xfrm>
            <a:off x="6963480" y="2425680"/>
            <a:ext cx="2087640" cy="935640"/>
          </a:xfrm>
          <a:prstGeom prst="roundRect">
            <a:avLst>
              <a:gd name="adj" fmla="val 10561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100" spc="-1" strike="noStrike">
                <a:solidFill>
                  <a:schemeClr val="lt1"/>
                </a:solidFill>
                <a:latin typeface="Arial"/>
                <a:ea typeface="DejaVu Sans"/>
              </a:rPr>
              <a:t>Столбец 5 – границы урановых оруднений, отметка вскрытия базальтового водоносного горизонта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5" name="Прямая соединительная линия 101"/>
          <p:cNvCxnSpPr/>
          <p:nvPr/>
        </p:nvCxnSpPr>
        <p:spPr>
          <a:xfrm>
            <a:off x="6454440" y="5781960"/>
            <a:ext cx="509040" cy="360"/>
          </a:xfrm>
          <a:prstGeom prst="straightConnector1">
            <a:avLst/>
          </a:prstGeom>
          <a:ln w="19050">
            <a:solidFill>
              <a:srgbClr val="6cace3"/>
            </a:solidFill>
            <a:headEnd len="med" type="oval" w="med"/>
          </a:ln>
        </p:spPr>
      </p:cxnSp>
      <p:sp>
        <p:nvSpPr>
          <p:cNvPr id="306" name="Прямоугольник: скругленные углы 102"/>
          <p:cNvSpPr/>
          <p:nvPr/>
        </p:nvSpPr>
        <p:spPr>
          <a:xfrm>
            <a:off x="6963480" y="5566320"/>
            <a:ext cx="2087640" cy="431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100" spc="-1" strike="noStrike">
                <a:solidFill>
                  <a:schemeClr val="lt1"/>
                </a:solidFill>
                <a:latin typeface="Arial"/>
                <a:ea typeface="DejaVu Sans"/>
              </a:rPr>
              <a:t>Столбец 8 – интервал установки фильтра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Извлечение данных из растровых изображений </a:t>
            </a:r>
            <a:br>
              <a:rPr sz="1800"/>
            </a:br>
            <a:r>
              <a:rPr b="1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колонок технологических скважин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8" name="Прямая соединительная линия 80"/>
          <p:cNvCxnSpPr/>
          <p:nvPr/>
        </p:nvCxnSpPr>
        <p:spPr>
          <a:xfrm>
            <a:off x="6140520" y="4724280"/>
            <a:ext cx="861120" cy="360"/>
          </a:xfrm>
          <a:prstGeom prst="straightConnector1">
            <a:avLst/>
          </a:prstGeom>
          <a:ln w="19050">
            <a:solidFill>
              <a:srgbClr val="6cace3"/>
            </a:solidFill>
            <a:headEnd len="med" type="oval" w="med"/>
          </a:ln>
        </p:spPr>
      </p:cxnSp>
      <p:sp>
        <p:nvSpPr>
          <p:cNvPr id="309" name="Прямоугольник: скругленные углы 84"/>
          <p:cNvSpPr/>
          <p:nvPr/>
        </p:nvSpPr>
        <p:spPr>
          <a:xfrm>
            <a:off x="6963480" y="4233240"/>
            <a:ext cx="2087640" cy="973800"/>
          </a:xfrm>
          <a:prstGeom prst="roundRect">
            <a:avLst>
              <a:gd name="adj" fmla="val 11778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100" spc="-1" strike="noStrike">
                <a:solidFill>
                  <a:schemeClr val="lt1"/>
                </a:solidFill>
                <a:latin typeface="Arial"/>
                <a:ea typeface="DejaVu Sans"/>
              </a:rPr>
              <a:t>Столбец 7 – уровень продуктивного водоносного горизонта, дебит строительной прокачки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80A7D73-611D-4926-91B2-06CE852AFA2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Группа 46"/>
          <p:cNvGrpSpPr/>
          <p:nvPr/>
        </p:nvGrpSpPr>
        <p:grpSpPr>
          <a:xfrm>
            <a:off x="-1843920" y="342000"/>
            <a:ext cx="1719000" cy="4777560"/>
            <a:chOff x="-1843920" y="342000"/>
            <a:chExt cx="1719000" cy="4777560"/>
          </a:xfrm>
        </p:grpSpPr>
        <p:sp>
          <p:nvSpPr>
            <p:cNvPr id="312" name="Прямоугольник 146"/>
            <p:cNvSpPr/>
            <p:nvPr/>
          </p:nvSpPr>
          <p:spPr>
            <a:xfrm>
              <a:off x="-1843920" y="342000"/>
              <a:ext cx="1683360" cy="4777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13" name="TextBox 85"/>
            <p:cNvSpPr/>
            <p:nvPr/>
          </p:nvSpPr>
          <p:spPr>
            <a:xfrm>
              <a:off x="-1792080" y="410400"/>
              <a:ext cx="1616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Палитра</a:t>
              </a:r>
              <a:r>
                <a:rPr b="0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 </a:t>
              </a: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для использования </a:t>
              </a:r>
              <a:br>
                <a:rPr sz="600"/>
              </a:b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инструментами «пипетка» и «формат </a:t>
              </a:r>
              <a:br>
                <a:rPr sz="600"/>
              </a:b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по образцу»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14" name="Группа 47"/>
            <p:cNvGrpSpPr/>
            <p:nvPr/>
          </p:nvGrpSpPr>
          <p:grpSpPr>
            <a:xfrm>
              <a:off x="-1797840" y="1324440"/>
              <a:ext cx="462960" cy="340560"/>
              <a:chOff x="-1797840" y="1324440"/>
              <a:chExt cx="462960" cy="340560"/>
            </a:xfrm>
          </p:grpSpPr>
          <p:sp>
            <p:nvSpPr>
              <p:cNvPr id="315" name="Прямоугольник 147"/>
              <p:cNvSpPr/>
              <p:nvPr/>
            </p:nvSpPr>
            <p:spPr>
              <a:xfrm>
                <a:off x="-1709280" y="1324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16" name="TextBox 86"/>
              <p:cNvSpPr/>
              <p:nvPr/>
            </p:nvSpPr>
            <p:spPr>
              <a:xfrm>
                <a:off x="-1797840" y="148392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2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7" name="Прямоугольник 148"/>
              <p:cNvSpPr/>
              <p:nvPr/>
            </p:nvSpPr>
            <p:spPr>
              <a:xfrm>
                <a:off x="-1527840" y="1324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18" name="Группа 48"/>
            <p:cNvGrpSpPr/>
            <p:nvPr/>
          </p:nvGrpSpPr>
          <p:grpSpPr>
            <a:xfrm>
              <a:off x="-1795680" y="1690920"/>
              <a:ext cx="668160" cy="340560"/>
              <a:chOff x="-1795680" y="1690920"/>
              <a:chExt cx="668160" cy="340560"/>
            </a:xfrm>
          </p:grpSpPr>
          <p:sp>
            <p:nvSpPr>
              <p:cNvPr id="319" name="Прямоугольник 149"/>
              <p:cNvSpPr/>
              <p:nvPr/>
            </p:nvSpPr>
            <p:spPr>
              <a:xfrm>
                <a:off x="-1707480" y="1690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20" name="TextBox 87"/>
              <p:cNvSpPr/>
              <p:nvPr/>
            </p:nvSpPr>
            <p:spPr>
              <a:xfrm>
                <a:off x="-1795680" y="185040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3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Прямоугольник 150"/>
              <p:cNvSpPr/>
              <p:nvPr/>
            </p:nvSpPr>
            <p:spPr>
              <a:xfrm>
                <a:off x="-1514520" y="1690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22" name="Прямоугольник 151"/>
              <p:cNvSpPr/>
              <p:nvPr/>
            </p:nvSpPr>
            <p:spPr>
              <a:xfrm>
                <a:off x="-1320480" y="1690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23" name="Группа 49"/>
            <p:cNvGrpSpPr/>
            <p:nvPr/>
          </p:nvGrpSpPr>
          <p:grpSpPr>
            <a:xfrm>
              <a:off x="-1792440" y="2058840"/>
              <a:ext cx="857160" cy="340200"/>
              <a:chOff x="-1792440" y="2058840"/>
              <a:chExt cx="857160" cy="340200"/>
            </a:xfrm>
          </p:grpSpPr>
          <p:sp>
            <p:nvSpPr>
              <p:cNvPr id="324" name="Прямоугольник 152"/>
              <p:cNvSpPr/>
              <p:nvPr/>
            </p:nvSpPr>
            <p:spPr>
              <a:xfrm>
                <a:off x="-1704240" y="20588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25" name="TextBox 88"/>
              <p:cNvSpPr/>
              <p:nvPr/>
            </p:nvSpPr>
            <p:spPr>
              <a:xfrm>
                <a:off x="-1792440" y="221796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4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6" name="Прямоугольник 153"/>
              <p:cNvSpPr/>
              <p:nvPr/>
            </p:nvSpPr>
            <p:spPr>
              <a:xfrm>
                <a:off x="-1517400" y="20588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27" name="Прямоугольник 154"/>
              <p:cNvSpPr/>
              <p:nvPr/>
            </p:nvSpPr>
            <p:spPr>
              <a:xfrm>
                <a:off x="-1324440" y="20588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28" name="Прямоугольник 155"/>
              <p:cNvSpPr/>
              <p:nvPr/>
            </p:nvSpPr>
            <p:spPr>
              <a:xfrm>
                <a:off x="-1128240" y="20588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29" name="Группа 50"/>
            <p:cNvGrpSpPr/>
            <p:nvPr/>
          </p:nvGrpSpPr>
          <p:grpSpPr>
            <a:xfrm>
              <a:off x="-1792080" y="2425320"/>
              <a:ext cx="1053000" cy="340200"/>
              <a:chOff x="-1792080" y="2425320"/>
              <a:chExt cx="1053000" cy="340200"/>
            </a:xfrm>
          </p:grpSpPr>
          <p:sp>
            <p:nvSpPr>
              <p:cNvPr id="330" name="Прямоугольник 156"/>
              <p:cNvSpPr/>
              <p:nvPr/>
            </p:nvSpPr>
            <p:spPr>
              <a:xfrm>
                <a:off x="-1704240" y="24253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1" name="TextBox 89"/>
              <p:cNvSpPr/>
              <p:nvPr/>
            </p:nvSpPr>
            <p:spPr>
              <a:xfrm>
                <a:off x="-1792080" y="258444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5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2" name="Прямоугольник 157"/>
              <p:cNvSpPr/>
              <p:nvPr/>
            </p:nvSpPr>
            <p:spPr>
              <a:xfrm>
                <a:off x="-1517400" y="2425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3" name="Прямоугольник 158"/>
              <p:cNvSpPr/>
              <p:nvPr/>
            </p:nvSpPr>
            <p:spPr>
              <a:xfrm>
                <a:off x="-1324440" y="2425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4" name="Прямоугольник 159"/>
              <p:cNvSpPr/>
              <p:nvPr/>
            </p:nvSpPr>
            <p:spPr>
              <a:xfrm>
                <a:off x="-1128240" y="24253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5" name="Прямоугольник 160"/>
              <p:cNvSpPr/>
              <p:nvPr/>
            </p:nvSpPr>
            <p:spPr>
              <a:xfrm>
                <a:off x="-932040" y="24253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36" name="Группа 51"/>
            <p:cNvGrpSpPr/>
            <p:nvPr/>
          </p:nvGrpSpPr>
          <p:grpSpPr>
            <a:xfrm>
              <a:off x="-1795320" y="2791440"/>
              <a:ext cx="1246320" cy="340560"/>
              <a:chOff x="-1795320" y="2791440"/>
              <a:chExt cx="1246320" cy="340560"/>
            </a:xfrm>
          </p:grpSpPr>
          <p:sp>
            <p:nvSpPr>
              <p:cNvPr id="337" name="Прямоугольник 161"/>
              <p:cNvSpPr/>
              <p:nvPr/>
            </p:nvSpPr>
            <p:spPr>
              <a:xfrm>
                <a:off x="-1704240" y="27914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38" name="TextBox 90"/>
              <p:cNvSpPr/>
              <p:nvPr/>
            </p:nvSpPr>
            <p:spPr>
              <a:xfrm>
                <a:off x="-1795320" y="295092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6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9" name="Прямоугольник 162"/>
              <p:cNvSpPr/>
              <p:nvPr/>
            </p:nvSpPr>
            <p:spPr>
              <a:xfrm>
                <a:off x="-1517400" y="2791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0" name="Прямоугольник 163"/>
              <p:cNvSpPr/>
              <p:nvPr/>
            </p:nvSpPr>
            <p:spPr>
              <a:xfrm>
                <a:off x="-1324440" y="27914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1" name="Прямоугольник 164"/>
              <p:cNvSpPr/>
              <p:nvPr/>
            </p:nvSpPr>
            <p:spPr>
              <a:xfrm>
                <a:off x="-1128240" y="2791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2" name="Прямоугольник 165"/>
              <p:cNvSpPr/>
              <p:nvPr/>
            </p:nvSpPr>
            <p:spPr>
              <a:xfrm>
                <a:off x="-932040" y="279144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3" name="Прямоугольник 166"/>
              <p:cNvSpPr/>
              <p:nvPr/>
            </p:nvSpPr>
            <p:spPr>
              <a:xfrm>
                <a:off x="-741960" y="279144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344" name="Группа 52"/>
            <p:cNvGrpSpPr/>
            <p:nvPr/>
          </p:nvGrpSpPr>
          <p:grpSpPr>
            <a:xfrm>
              <a:off x="-1792080" y="3157920"/>
              <a:ext cx="1437840" cy="340560"/>
              <a:chOff x="-1792080" y="3157920"/>
              <a:chExt cx="1437840" cy="340560"/>
            </a:xfrm>
          </p:grpSpPr>
          <p:sp>
            <p:nvSpPr>
              <p:cNvPr id="345" name="Прямоугольник 167"/>
              <p:cNvSpPr/>
              <p:nvPr/>
            </p:nvSpPr>
            <p:spPr>
              <a:xfrm>
                <a:off x="-1704240" y="31579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6" name="TextBox 91"/>
              <p:cNvSpPr/>
              <p:nvPr/>
            </p:nvSpPr>
            <p:spPr>
              <a:xfrm>
                <a:off x="-1792080" y="331740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7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7" name="Прямоугольник 168"/>
              <p:cNvSpPr/>
              <p:nvPr/>
            </p:nvSpPr>
            <p:spPr>
              <a:xfrm>
                <a:off x="-1517400" y="3157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8" name="Прямоугольник 169"/>
              <p:cNvSpPr/>
              <p:nvPr/>
            </p:nvSpPr>
            <p:spPr>
              <a:xfrm>
                <a:off x="-1324440" y="3157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49" name="Прямоугольник 170"/>
              <p:cNvSpPr/>
              <p:nvPr/>
            </p:nvSpPr>
            <p:spPr>
              <a:xfrm>
                <a:off x="-1128240" y="3157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50" name="Прямоугольник 171"/>
              <p:cNvSpPr/>
              <p:nvPr/>
            </p:nvSpPr>
            <p:spPr>
              <a:xfrm>
                <a:off x="-932040" y="31579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51" name="Прямоугольник 172"/>
              <p:cNvSpPr/>
              <p:nvPr/>
            </p:nvSpPr>
            <p:spPr>
              <a:xfrm>
                <a:off x="-741240" y="315792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52" name="Прямоугольник 173"/>
              <p:cNvSpPr/>
              <p:nvPr/>
            </p:nvSpPr>
            <p:spPr>
              <a:xfrm>
                <a:off x="-547200" y="3157920"/>
                <a:ext cx="192960" cy="192960"/>
              </a:xfrm>
              <a:prstGeom prst="rect">
                <a:avLst/>
              </a:prstGeom>
              <a:solidFill>
                <a:srgbClr val="e2007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353" name="TextBox 92"/>
            <p:cNvSpPr/>
            <p:nvPr/>
          </p:nvSpPr>
          <p:spPr>
            <a:xfrm>
              <a:off x="-1508040" y="3671640"/>
              <a:ext cx="111240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положительная динамика/</a:t>
              </a:r>
              <a:br>
                <a:rPr sz="600"/>
              </a:b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4" name="Прямоугольник 174"/>
            <p:cNvSpPr/>
            <p:nvPr/>
          </p:nvSpPr>
          <p:spPr>
            <a:xfrm>
              <a:off x="-1721520" y="3719880"/>
              <a:ext cx="192960" cy="192960"/>
            </a:xfrm>
            <a:prstGeom prst="rect">
              <a:avLst/>
            </a:prstGeom>
            <a:solidFill>
              <a:srgbClr val="56c02b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55" name="Прямоугольник 175"/>
            <p:cNvSpPr/>
            <p:nvPr/>
          </p:nvSpPr>
          <p:spPr>
            <a:xfrm>
              <a:off x="-1721520" y="3983040"/>
              <a:ext cx="192960" cy="192960"/>
            </a:xfrm>
            <a:prstGeom prst="rect">
              <a:avLst/>
            </a:prstGeom>
            <a:solidFill>
              <a:srgbClr val="fcc30b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56" name="Прямоугольник 176"/>
            <p:cNvSpPr/>
            <p:nvPr/>
          </p:nvSpPr>
          <p:spPr>
            <a:xfrm>
              <a:off x="-1721520" y="4245840"/>
              <a:ext cx="192960" cy="192960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357" name="Группа 53"/>
            <p:cNvGrpSpPr/>
            <p:nvPr/>
          </p:nvGrpSpPr>
          <p:grpSpPr>
            <a:xfrm>
              <a:off x="-1801800" y="4720320"/>
              <a:ext cx="371520" cy="348120"/>
              <a:chOff x="-1801800" y="4720320"/>
              <a:chExt cx="371520" cy="348120"/>
            </a:xfrm>
          </p:grpSpPr>
          <p:sp>
            <p:nvSpPr>
              <p:cNvPr id="358" name="Прямоугольник 177"/>
              <p:cNvSpPr/>
              <p:nvPr/>
            </p:nvSpPr>
            <p:spPr>
              <a:xfrm>
                <a:off x="-1705680" y="4720320"/>
                <a:ext cx="192960" cy="19296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59" name="TextBox 93"/>
              <p:cNvSpPr/>
              <p:nvPr/>
            </p:nvSpPr>
            <p:spPr>
              <a:xfrm>
                <a:off x="-1801800" y="4887360"/>
                <a:ext cx="3715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Текст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60" name="Группа 54"/>
            <p:cNvGrpSpPr/>
            <p:nvPr/>
          </p:nvGrpSpPr>
          <p:grpSpPr>
            <a:xfrm>
              <a:off x="-1419840" y="4720320"/>
              <a:ext cx="435600" cy="348480"/>
              <a:chOff x="-1419840" y="4720320"/>
              <a:chExt cx="435600" cy="348480"/>
            </a:xfrm>
          </p:grpSpPr>
          <p:sp>
            <p:nvSpPr>
              <p:cNvPr id="361" name="Прямоугольник 178"/>
              <p:cNvSpPr/>
              <p:nvPr/>
            </p:nvSpPr>
            <p:spPr>
              <a:xfrm>
                <a:off x="-1320480" y="4720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62" name="TextBox 94"/>
              <p:cNvSpPr/>
              <p:nvPr/>
            </p:nvSpPr>
            <p:spPr>
              <a:xfrm>
                <a:off x="-1419840" y="4887720"/>
                <a:ext cx="43560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Сноска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63" name="Группа 55"/>
            <p:cNvGrpSpPr/>
            <p:nvPr/>
          </p:nvGrpSpPr>
          <p:grpSpPr>
            <a:xfrm>
              <a:off x="-1798920" y="965160"/>
              <a:ext cx="402120" cy="340200"/>
              <a:chOff x="-1798920" y="965160"/>
              <a:chExt cx="402120" cy="340200"/>
            </a:xfrm>
          </p:grpSpPr>
          <p:sp>
            <p:nvSpPr>
              <p:cNvPr id="364" name="Прямоугольник 179"/>
              <p:cNvSpPr/>
              <p:nvPr/>
            </p:nvSpPr>
            <p:spPr>
              <a:xfrm>
                <a:off x="-1709280" y="96516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65" name="TextBox 95"/>
              <p:cNvSpPr/>
              <p:nvPr/>
            </p:nvSpPr>
            <p:spPr>
              <a:xfrm>
                <a:off x="-1798920" y="1124280"/>
                <a:ext cx="4021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1 цвет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66" name="TextBox 96"/>
            <p:cNvSpPr/>
            <p:nvPr/>
          </p:nvSpPr>
          <p:spPr>
            <a:xfrm>
              <a:off x="-1808280" y="752400"/>
              <a:ext cx="168336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Рекомендуемые сочетания цветов 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7" name="TextBox 97"/>
            <p:cNvSpPr/>
            <p:nvPr/>
          </p:nvSpPr>
          <p:spPr>
            <a:xfrm>
              <a:off x="-1811160" y="34966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Цвета-индикаторы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8" name="TextBox 98"/>
            <p:cNvSpPr/>
            <p:nvPr/>
          </p:nvSpPr>
          <p:spPr>
            <a:xfrm>
              <a:off x="-1803240" y="4494240"/>
              <a:ext cx="61848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Цвет текста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69" name="Группа 56"/>
            <p:cNvGrpSpPr/>
            <p:nvPr/>
          </p:nvGrpSpPr>
          <p:grpSpPr>
            <a:xfrm>
              <a:off x="-1026360" y="4720320"/>
              <a:ext cx="583560" cy="348480"/>
              <a:chOff x="-1026360" y="4720320"/>
              <a:chExt cx="583560" cy="348480"/>
            </a:xfrm>
          </p:grpSpPr>
          <p:sp>
            <p:nvSpPr>
              <p:cNvPr id="370" name="Прямоугольник 180"/>
              <p:cNvSpPr/>
              <p:nvPr/>
            </p:nvSpPr>
            <p:spPr>
              <a:xfrm>
                <a:off x="-930960" y="4720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71" name="TextBox 99"/>
              <p:cNvSpPr/>
              <p:nvPr/>
            </p:nvSpPr>
            <p:spPr>
              <a:xfrm>
                <a:off x="-1026360" y="4887720"/>
                <a:ext cx="583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Выделение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72" name="TextBox 100"/>
            <p:cNvSpPr/>
            <p:nvPr/>
          </p:nvSpPr>
          <p:spPr>
            <a:xfrm>
              <a:off x="-1522440" y="39844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обратить внимание!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3" name="TextBox 101"/>
            <p:cNvSpPr/>
            <p:nvPr/>
          </p:nvSpPr>
          <p:spPr>
            <a:xfrm>
              <a:off x="-1508400" y="4203000"/>
              <a:ext cx="109692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отрицательная динамика/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74" name="Рисунок 72" descr=""/>
          <p:cNvPicPr/>
          <p:nvPr/>
        </p:nvPicPr>
        <p:blipFill>
          <a:blip r:embed="rId1"/>
          <a:stretch/>
        </p:blipFill>
        <p:spPr>
          <a:xfrm>
            <a:off x="307080" y="2096640"/>
            <a:ext cx="6106320" cy="2868120"/>
          </a:xfrm>
          <a:prstGeom prst="rect">
            <a:avLst/>
          </a:prstGeom>
          <a:ln w="0">
            <a:noFill/>
          </a:ln>
        </p:spPr>
      </p:pic>
      <p:sp>
        <p:nvSpPr>
          <p:cNvPr id="375" name="TextBox 106"/>
          <p:cNvSpPr/>
          <p:nvPr/>
        </p:nvSpPr>
        <p:spPr>
          <a:xfrm>
            <a:off x="834840" y="1622160"/>
            <a:ext cx="50504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Исходное изображение геологического разреза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Рисунок 23" descr=""/>
          <p:cNvPicPr/>
          <p:nvPr/>
        </p:nvPicPr>
        <p:blipFill>
          <a:blip r:embed="rId2"/>
          <a:srcRect l="44661" t="11607" r="49656" b="42294"/>
          <a:stretch/>
        </p:blipFill>
        <p:spPr>
          <a:xfrm>
            <a:off x="7840440" y="2099160"/>
            <a:ext cx="837000" cy="2872440"/>
          </a:xfrm>
          <a:prstGeom prst="rect">
            <a:avLst/>
          </a:prstGeom>
          <a:ln w="0">
            <a:noFill/>
          </a:ln>
        </p:spPr>
      </p:pic>
      <p:sp>
        <p:nvSpPr>
          <p:cNvPr id="377" name="TextBox 106"/>
          <p:cNvSpPr/>
          <p:nvPr/>
        </p:nvSpPr>
        <p:spPr>
          <a:xfrm>
            <a:off x="6736680" y="1622160"/>
            <a:ext cx="29613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Вертикальная проекция скважины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8" name="Прямая соединительная линия 94"/>
          <p:cNvCxnSpPr/>
          <p:nvPr/>
        </p:nvCxnSpPr>
        <p:spPr>
          <a:xfrm flipH="1">
            <a:off x="8260560" y="2221560"/>
            <a:ext cx="774360" cy="360"/>
          </a:xfrm>
          <a:prstGeom prst="straightConnector1">
            <a:avLst/>
          </a:prstGeom>
          <a:ln w="19050">
            <a:solidFill>
              <a:srgbClr val="00609e"/>
            </a:solidFill>
            <a:tailEnd len="med" type="oval" w="med"/>
          </a:ln>
        </p:spPr>
      </p:cxnSp>
      <p:sp>
        <p:nvSpPr>
          <p:cNvPr id="379" name="Овал 95"/>
          <p:cNvSpPr/>
          <p:nvPr/>
        </p:nvSpPr>
        <p:spPr>
          <a:xfrm rot="5400000">
            <a:off x="9034920" y="2089440"/>
            <a:ext cx="269640" cy="269640"/>
          </a:xfrm>
          <a:prstGeom prst="ellipse">
            <a:avLst/>
          </a:prstGeom>
          <a:noFill/>
          <a:ln w="19050">
            <a:solidFill>
              <a:srgbClr val="006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80" name="TextBox 93"/>
          <p:cNvSpPr/>
          <p:nvPr/>
        </p:nvSpPr>
        <p:spPr>
          <a:xfrm>
            <a:off x="9041760" y="2088360"/>
            <a:ext cx="2516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333333"/>
                </a:solidFill>
                <a:latin typeface="Arial"/>
                <a:ea typeface="League Spartan"/>
              </a:rPr>
              <a:t>1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1" name="Группа 99"/>
          <p:cNvGrpSpPr/>
          <p:nvPr/>
        </p:nvGrpSpPr>
        <p:grpSpPr>
          <a:xfrm>
            <a:off x="7066800" y="2247120"/>
            <a:ext cx="900000" cy="272160"/>
            <a:chOff x="7066800" y="2247120"/>
            <a:chExt cx="900000" cy="272160"/>
          </a:xfrm>
        </p:grpSpPr>
        <p:grpSp>
          <p:nvGrpSpPr>
            <p:cNvPr id="382" name="Группа 100"/>
            <p:cNvGrpSpPr/>
            <p:nvPr/>
          </p:nvGrpSpPr>
          <p:grpSpPr>
            <a:xfrm>
              <a:off x="7066800" y="2266920"/>
              <a:ext cx="900000" cy="239400"/>
              <a:chOff x="7066800" y="2266920"/>
              <a:chExt cx="900000" cy="239400"/>
            </a:xfrm>
          </p:grpSpPr>
          <p:cxnSp>
            <p:nvCxnSpPr>
              <p:cNvPr id="383" name="Прямая соединительная линия 102"/>
              <p:cNvCxnSpPr/>
              <p:nvPr/>
            </p:nvCxnSpPr>
            <p:spPr>
              <a:xfrm flipV="1">
                <a:off x="7331040" y="2384280"/>
                <a:ext cx="636120" cy="2520"/>
              </a:xfrm>
              <a:prstGeom prst="straightConnector1">
                <a:avLst/>
              </a:prstGeom>
              <a:ln w="19050">
                <a:solidFill>
                  <a:srgbClr val="00609e"/>
                </a:solidFill>
                <a:tailEnd len="med" type="oval" w="med"/>
              </a:ln>
            </p:spPr>
          </p:cxnSp>
          <p:sp>
            <p:nvSpPr>
              <p:cNvPr id="384" name="Овал 103"/>
              <p:cNvSpPr/>
              <p:nvPr/>
            </p:nvSpPr>
            <p:spPr>
              <a:xfrm flipV="1" rot="5400000">
                <a:off x="7079040" y="2254320"/>
                <a:ext cx="239400" cy="263880"/>
              </a:xfrm>
              <a:prstGeom prst="ellipse">
                <a:avLst/>
              </a:prstGeom>
              <a:noFill/>
              <a:ln w="19050">
                <a:solidFill>
                  <a:srgbClr val="006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ru-RU" sz="180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385" name="TextBox 101"/>
            <p:cNvSpPr/>
            <p:nvPr/>
          </p:nvSpPr>
          <p:spPr>
            <a:xfrm flipV="1" rot="10800000">
              <a:off x="7067160" y="2247120"/>
              <a:ext cx="2660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ru-RU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86" name="Прямая соединительная линия 107"/>
          <p:cNvCxnSpPr>
            <a:stCxn id="387" idx="4"/>
          </p:cNvCxnSpPr>
          <p:nvPr/>
        </p:nvCxnSpPr>
        <p:spPr>
          <a:xfrm flipH="1" flipV="1">
            <a:off x="8229600" y="2556720"/>
            <a:ext cx="806040" cy="8280"/>
          </a:xfrm>
          <a:prstGeom prst="straightConnector1">
            <a:avLst/>
          </a:prstGeom>
          <a:ln w="19050">
            <a:solidFill>
              <a:srgbClr val="00609e"/>
            </a:solidFill>
            <a:tailEnd len="med" type="oval" w="med"/>
          </a:ln>
        </p:spPr>
      </p:cxnSp>
      <p:sp>
        <p:nvSpPr>
          <p:cNvPr id="387" name="Овал 108"/>
          <p:cNvSpPr/>
          <p:nvPr/>
        </p:nvSpPr>
        <p:spPr>
          <a:xfrm rot="5400000">
            <a:off x="9034920" y="2429640"/>
            <a:ext cx="269640" cy="269640"/>
          </a:xfrm>
          <a:prstGeom prst="ellipse">
            <a:avLst/>
          </a:prstGeom>
          <a:noFill/>
          <a:ln w="19050">
            <a:solidFill>
              <a:srgbClr val="006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88" name="TextBox 106"/>
          <p:cNvSpPr/>
          <p:nvPr/>
        </p:nvSpPr>
        <p:spPr>
          <a:xfrm>
            <a:off x="9048960" y="2428560"/>
            <a:ext cx="2516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333333"/>
                </a:solidFill>
                <a:latin typeface="Arial"/>
                <a:ea typeface="DejaVu Sans"/>
              </a:rPr>
              <a:t>3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9" name="Группа 114"/>
          <p:cNvGrpSpPr/>
          <p:nvPr/>
        </p:nvGrpSpPr>
        <p:grpSpPr>
          <a:xfrm>
            <a:off x="8404200" y="3982680"/>
            <a:ext cx="900360" cy="272160"/>
            <a:chOff x="8404200" y="3982680"/>
            <a:chExt cx="900360" cy="272160"/>
          </a:xfrm>
        </p:grpSpPr>
        <p:grpSp>
          <p:nvGrpSpPr>
            <p:cNvPr id="390" name="Группа 115"/>
            <p:cNvGrpSpPr/>
            <p:nvPr/>
          </p:nvGrpSpPr>
          <p:grpSpPr>
            <a:xfrm>
              <a:off x="8404200" y="4003200"/>
              <a:ext cx="900360" cy="239400"/>
              <a:chOff x="8404200" y="4003200"/>
              <a:chExt cx="900360" cy="239400"/>
            </a:xfrm>
          </p:grpSpPr>
          <p:cxnSp>
            <p:nvCxnSpPr>
              <p:cNvPr id="391" name="Прямая соединительная линия 117"/>
              <p:cNvCxnSpPr/>
              <p:nvPr/>
            </p:nvCxnSpPr>
            <p:spPr>
              <a:xfrm flipH="1" flipV="1">
                <a:off x="8404200" y="4120560"/>
                <a:ext cx="636120" cy="2520"/>
              </a:xfrm>
              <a:prstGeom prst="straightConnector1">
                <a:avLst/>
              </a:prstGeom>
              <a:ln w="19050">
                <a:solidFill>
                  <a:srgbClr val="00609e"/>
                </a:solidFill>
                <a:tailEnd len="med" type="oval" w="med"/>
              </a:ln>
            </p:spPr>
          </p:cxnSp>
          <p:sp>
            <p:nvSpPr>
              <p:cNvPr id="392" name="Овал 118"/>
              <p:cNvSpPr/>
              <p:nvPr/>
            </p:nvSpPr>
            <p:spPr>
              <a:xfrm rot="5400000">
                <a:off x="9052920" y="3990960"/>
                <a:ext cx="239400" cy="263880"/>
              </a:xfrm>
              <a:prstGeom prst="ellipse">
                <a:avLst/>
              </a:prstGeom>
              <a:noFill/>
              <a:ln w="19050">
                <a:solidFill>
                  <a:srgbClr val="006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ru-RU" sz="180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393" name="TextBox 116"/>
            <p:cNvSpPr/>
            <p:nvPr/>
          </p:nvSpPr>
          <p:spPr>
            <a:xfrm>
              <a:off x="9038160" y="3982680"/>
              <a:ext cx="2660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ru-RU" sz="12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5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94" name="Группа 119"/>
          <p:cNvGrpSpPr/>
          <p:nvPr/>
        </p:nvGrpSpPr>
        <p:grpSpPr>
          <a:xfrm>
            <a:off x="8258760" y="4631040"/>
            <a:ext cx="1049400" cy="272160"/>
            <a:chOff x="8258760" y="4631040"/>
            <a:chExt cx="1049400" cy="272160"/>
          </a:xfrm>
        </p:grpSpPr>
        <p:grpSp>
          <p:nvGrpSpPr>
            <p:cNvPr id="395" name="Группа 120"/>
            <p:cNvGrpSpPr/>
            <p:nvPr/>
          </p:nvGrpSpPr>
          <p:grpSpPr>
            <a:xfrm>
              <a:off x="8258760" y="4651560"/>
              <a:ext cx="1049400" cy="239400"/>
              <a:chOff x="8258760" y="4651560"/>
              <a:chExt cx="1049400" cy="239400"/>
            </a:xfrm>
          </p:grpSpPr>
          <p:cxnSp>
            <p:nvCxnSpPr>
              <p:cNvPr id="396" name="Прямая соединительная линия 122"/>
              <p:cNvCxnSpPr/>
              <p:nvPr/>
            </p:nvCxnSpPr>
            <p:spPr>
              <a:xfrm flipH="1">
                <a:off x="8258760" y="4771080"/>
                <a:ext cx="785160" cy="360"/>
              </a:xfrm>
              <a:prstGeom prst="straightConnector1">
                <a:avLst/>
              </a:prstGeom>
              <a:ln w="19050">
                <a:solidFill>
                  <a:srgbClr val="00609e"/>
                </a:solidFill>
                <a:tailEnd len="med" type="oval" w="med"/>
              </a:ln>
            </p:spPr>
          </p:cxnSp>
          <p:sp>
            <p:nvSpPr>
              <p:cNvPr id="397" name="Овал 123"/>
              <p:cNvSpPr/>
              <p:nvPr/>
            </p:nvSpPr>
            <p:spPr>
              <a:xfrm rot="5400000">
                <a:off x="9056520" y="4639320"/>
                <a:ext cx="239400" cy="263880"/>
              </a:xfrm>
              <a:prstGeom prst="ellipse">
                <a:avLst/>
              </a:prstGeom>
              <a:noFill/>
              <a:ln w="19050">
                <a:solidFill>
                  <a:srgbClr val="006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ru-RU" sz="180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398" name="TextBox 121"/>
            <p:cNvSpPr/>
            <p:nvPr/>
          </p:nvSpPr>
          <p:spPr>
            <a:xfrm>
              <a:off x="9041760" y="4631040"/>
              <a:ext cx="2660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ru-RU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6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99" name="Группа 130"/>
          <p:cNvGrpSpPr/>
          <p:nvPr/>
        </p:nvGrpSpPr>
        <p:grpSpPr>
          <a:xfrm>
            <a:off x="7065720" y="2562840"/>
            <a:ext cx="1151640" cy="272160"/>
            <a:chOff x="7065720" y="2562840"/>
            <a:chExt cx="1151640" cy="272160"/>
          </a:xfrm>
        </p:grpSpPr>
        <p:grpSp>
          <p:nvGrpSpPr>
            <p:cNvPr id="400" name="Группа 131"/>
            <p:cNvGrpSpPr/>
            <p:nvPr/>
          </p:nvGrpSpPr>
          <p:grpSpPr>
            <a:xfrm>
              <a:off x="7065720" y="2582640"/>
              <a:ext cx="1151640" cy="239400"/>
              <a:chOff x="7065720" y="2582640"/>
              <a:chExt cx="1151640" cy="239400"/>
            </a:xfrm>
          </p:grpSpPr>
          <p:cxnSp>
            <p:nvCxnSpPr>
              <p:cNvPr id="401" name="Прямая соединительная линия 133"/>
              <p:cNvCxnSpPr/>
              <p:nvPr/>
            </p:nvCxnSpPr>
            <p:spPr>
              <a:xfrm flipV="1">
                <a:off x="7320600" y="2700720"/>
                <a:ext cx="897120" cy="2160"/>
              </a:xfrm>
              <a:prstGeom prst="straightConnector1">
                <a:avLst/>
              </a:prstGeom>
              <a:ln w="19050">
                <a:solidFill>
                  <a:srgbClr val="00609e"/>
                </a:solidFill>
                <a:tailEnd len="med" type="oval" w="med"/>
              </a:ln>
            </p:spPr>
          </p:cxnSp>
          <p:sp>
            <p:nvSpPr>
              <p:cNvPr id="402" name="Овал 134"/>
              <p:cNvSpPr/>
              <p:nvPr/>
            </p:nvSpPr>
            <p:spPr>
              <a:xfrm flipV="1" rot="5400000">
                <a:off x="7073280" y="2574360"/>
                <a:ext cx="239400" cy="254880"/>
              </a:xfrm>
              <a:prstGeom prst="ellipse">
                <a:avLst/>
              </a:prstGeom>
              <a:noFill/>
              <a:ln w="19050">
                <a:solidFill>
                  <a:srgbClr val="006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ru-RU" sz="180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403" name="TextBox 132"/>
            <p:cNvSpPr/>
            <p:nvPr/>
          </p:nvSpPr>
          <p:spPr>
            <a:xfrm flipV="1" rot="10800000">
              <a:off x="7066080" y="2562840"/>
              <a:ext cx="2566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ru-RU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4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04" name="Группа 138"/>
          <p:cNvGrpSpPr/>
          <p:nvPr/>
        </p:nvGrpSpPr>
        <p:grpSpPr>
          <a:xfrm>
            <a:off x="7065720" y="4748760"/>
            <a:ext cx="1051560" cy="272160"/>
            <a:chOff x="7065720" y="4748760"/>
            <a:chExt cx="1051560" cy="272160"/>
          </a:xfrm>
        </p:grpSpPr>
        <p:grpSp>
          <p:nvGrpSpPr>
            <p:cNvPr id="405" name="Группа 139"/>
            <p:cNvGrpSpPr/>
            <p:nvPr/>
          </p:nvGrpSpPr>
          <p:grpSpPr>
            <a:xfrm>
              <a:off x="7065720" y="4768560"/>
              <a:ext cx="1051560" cy="239400"/>
              <a:chOff x="7065720" y="4768560"/>
              <a:chExt cx="1051560" cy="239400"/>
            </a:xfrm>
          </p:grpSpPr>
          <p:cxnSp>
            <p:nvCxnSpPr>
              <p:cNvPr id="406" name="Прямая соединительная линия 141"/>
              <p:cNvCxnSpPr/>
              <p:nvPr/>
            </p:nvCxnSpPr>
            <p:spPr>
              <a:xfrm flipV="1">
                <a:off x="7329960" y="4886280"/>
                <a:ext cx="787680" cy="2160"/>
              </a:xfrm>
              <a:prstGeom prst="straightConnector1">
                <a:avLst/>
              </a:prstGeom>
              <a:ln w="19050">
                <a:solidFill>
                  <a:srgbClr val="00609e"/>
                </a:solidFill>
                <a:tailEnd len="med" type="oval" w="med"/>
              </a:ln>
            </p:spPr>
          </p:cxnSp>
          <p:sp>
            <p:nvSpPr>
              <p:cNvPr id="407" name="Овал 142"/>
              <p:cNvSpPr/>
              <p:nvPr/>
            </p:nvSpPr>
            <p:spPr>
              <a:xfrm flipV="1" rot="5400000">
                <a:off x="7077960" y="4755960"/>
                <a:ext cx="239400" cy="263880"/>
              </a:xfrm>
              <a:prstGeom prst="ellipse">
                <a:avLst/>
              </a:prstGeom>
              <a:noFill/>
              <a:ln w="19050">
                <a:solidFill>
                  <a:srgbClr val="006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ru-RU" sz="180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408" name="TextBox 140"/>
            <p:cNvSpPr/>
            <p:nvPr/>
          </p:nvSpPr>
          <p:spPr>
            <a:xfrm flipV="1" rot="10800000">
              <a:off x="7065720" y="4748760"/>
              <a:ext cx="2660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ru-RU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7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09" name="TextBox 10"/>
          <p:cNvSpPr/>
          <p:nvPr/>
        </p:nvSpPr>
        <p:spPr>
          <a:xfrm>
            <a:off x="322560" y="5640120"/>
            <a:ext cx="335772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Номер скважины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2. Абсолютная отметка устья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3. Устье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4. Уровень подземных вод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Извлечение данных из растровых изображений геологических разрезов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Box 109"/>
          <p:cNvSpPr/>
          <p:nvPr/>
        </p:nvSpPr>
        <p:spPr>
          <a:xfrm>
            <a:off x="2830680" y="5640120"/>
            <a:ext cx="33577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5. Урановое оруднение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6. Забой скважины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7. Глубина скважины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Заголовок 70"/>
          <p:cNvSpPr/>
          <p:nvPr/>
        </p:nvSpPr>
        <p:spPr>
          <a:xfrm>
            <a:off x="569520" y="5265720"/>
            <a:ext cx="279036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Условные обозначения: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278074E-8D60-4623-802C-EC90B278E19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F0D3295-BBD9-48FC-AD05-8D10B44F95A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Рисунок 24" descr=""/>
          <p:cNvPicPr/>
          <p:nvPr/>
        </p:nvPicPr>
        <p:blipFill>
          <a:blip r:embed="rId1"/>
          <a:srcRect l="17986" t="10980" r="18775" b="4932"/>
          <a:stretch/>
        </p:blipFill>
        <p:spPr>
          <a:xfrm>
            <a:off x="2598840" y="2468520"/>
            <a:ext cx="1130760" cy="1071000"/>
          </a:xfrm>
          <a:prstGeom prst="rect">
            <a:avLst/>
          </a:prstGeom>
          <a:ln w="0">
            <a:noFill/>
          </a:ln>
        </p:spPr>
      </p:pic>
      <p:sp>
        <p:nvSpPr>
          <p:cNvPr id="416" name="TextBox 198"/>
          <p:cNvSpPr/>
          <p:nvPr/>
        </p:nvSpPr>
        <p:spPr>
          <a:xfrm>
            <a:off x="2802240" y="1743840"/>
            <a:ext cx="4283640" cy="431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100" spc="-1" strike="noStrike">
                <a:solidFill>
                  <a:schemeClr val="lt1"/>
                </a:solidFill>
                <a:latin typeface="Arial"/>
                <a:ea typeface="DejaVu Sans"/>
              </a:rPr>
              <a:t>Вертикальная линия, проекция скважины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Овал 1"/>
          <p:cNvSpPr/>
          <p:nvPr/>
        </p:nvSpPr>
        <p:spPr>
          <a:xfrm>
            <a:off x="2454840" y="2752200"/>
            <a:ext cx="1438560" cy="686880"/>
          </a:xfrm>
          <a:prstGeom prst="ellipse">
            <a:avLst/>
          </a:prstGeom>
          <a:noFill/>
          <a:ln>
            <a:solidFill>
              <a:srgbClr val="6cac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418" name="TextBox 199"/>
          <p:cNvSpPr/>
          <p:nvPr/>
        </p:nvSpPr>
        <p:spPr>
          <a:xfrm>
            <a:off x="484200" y="3829320"/>
            <a:ext cx="4861800" cy="431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100" spc="-1" strike="noStrike">
                <a:solidFill>
                  <a:schemeClr val="lt1"/>
                </a:solidFill>
                <a:latin typeface="Arial"/>
                <a:ea typeface="DejaVu Sans"/>
              </a:rPr>
              <a:t>Горизонтально ориентированная линия, обозначает уровень подземных вод, границы урановых оруднений и разделы слоёв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Рисунок 25" descr=""/>
          <p:cNvPicPr/>
          <p:nvPr/>
        </p:nvPicPr>
        <p:blipFill>
          <a:blip r:embed="rId2"/>
          <a:srcRect l="18274" t="11339" r="19597" b="4580"/>
          <a:stretch/>
        </p:blipFill>
        <p:spPr>
          <a:xfrm>
            <a:off x="5787720" y="2455560"/>
            <a:ext cx="1117440" cy="1077120"/>
          </a:xfrm>
          <a:prstGeom prst="rect">
            <a:avLst/>
          </a:prstGeom>
          <a:ln w="0">
            <a:noFill/>
          </a:ln>
        </p:spPr>
      </p:pic>
      <p:sp>
        <p:nvSpPr>
          <p:cNvPr id="420" name="Овал 2"/>
          <p:cNvSpPr/>
          <p:nvPr/>
        </p:nvSpPr>
        <p:spPr>
          <a:xfrm>
            <a:off x="5699880" y="2568600"/>
            <a:ext cx="1421280" cy="620640"/>
          </a:xfrm>
          <a:prstGeom prst="ellipse">
            <a:avLst/>
          </a:prstGeom>
          <a:noFill/>
          <a:ln>
            <a:solidFill>
              <a:srgbClr val="6cac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421" name="TextBox 200"/>
          <p:cNvSpPr/>
          <p:nvPr/>
        </p:nvSpPr>
        <p:spPr>
          <a:xfrm>
            <a:off x="7831800" y="2663640"/>
            <a:ext cx="1369440" cy="431640"/>
          </a:xfrm>
          <a:prstGeom prst="roundRect">
            <a:avLst>
              <a:gd name="adj" fmla="val 16667"/>
            </a:avLst>
          </a:prstGeom>
          <a:solidFill>
            <a:srgbClr val="6c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1100" spc="-1" strike="noStrike">
                <a:solidFill>
                  <a:schemeClr val="lt1"/>
                </a:solidFill>
                <a:latin typeface="Arial"/>
                <a:ea typeface="DejaVu Sans"/>
              </a:rPr>
              <a:t>Отметка забоя скважины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Рисунок 13" descr=""/>
          <p:cNvPicPr/>
          <p:nvPr/>
        </p:nvPicPr>
        <p:blipFill>
          <a:blip r:embed="rId3"/>
          <a:stretch/>
        </p:blipFill>
        <p:spPr>
          <a:xfrm>
            <a:off x="653760" y="5489280"/>
            <a:ext cx="640080" cy="646560"/>
          </a:xfrm>
          <a:prstGeom prst="rect">
            <a:avLst/>
          </a:prstGeom>
          <a:ln w="0">
            <a:solidFill>
              <a:srgbClr val="e7e6e6"/>
            </a:solidFill>
          </a:ln>
        </p:spPr>
      </p:pic>
      <p:pic>
        <p:nvPicPr>
          <p:cNvPr id="423" name="Рисунок 14" descr=""/>
          <p:cNvPicPr/>
          <p:nvPr/>
        </p:nvPicPr>
        <p:blipFill>
          <a:blip r:embed="rId4"/>
          <a:stretch/>
        </p:blipFill>
        <p:spPr>
          <a:xfrm>
            <a:off x="3795120" y="5655600"/>
            <a:ext cx="795600" cy="325080"/>
          </a:xfrm>
          <a:prstGeom prst="rect">
            <a:avLst/>
          </a:prstGeom>
          <a:ln w="0">
            <a:solidFill>
              <a:srgbClr val="e7e6e6"/>
            </a:solidFill>
          </a:ln>
        </p:spPr>
      </p:pic>
      <p:sp>
        <p:nvSpPr>
          <p:cNvPr id="424" name="TextBox 187"/>
          <p:cNvSpPr/>
          <p:nvPr/>
        </p:nvSpPr>
        <p:spPr>
          <a:xfrm>
            <a:off x="1302120" y="5655960"/>
            <a:ext cx="11379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 –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базальты 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Прямоугольник 591"/>
          <p:cNvSpPr/>
          <p:nvPr/>
        </p:nvSpPr>
        <p:spPr>
          <a:xfrm>
            <a:off x="444600" y="4547880"/>
            <a:ext cx="899856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Выделенные алгоритмом бинаризированные фрагменты изображения с условными обозначениями пород, для дальнейшего извлечения признаков при помощи локального оператора двоичного шаблона </a:t>
            </a:r>
            <a:br>
              <a:rPr sz="1400"/>
            </a:b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и классификации методом опорных векторов: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Box 113"/>
          <p:cNvSpPr/>
          <p:nvPr/>
        </p:nvSpPr>
        <p:spPr>
          <a:xfrm>
            <a:off x="4592160" y="5655600"/>
            <a:ext cx="12384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 –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алевриты 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Прямоугольник 593"/>
          <p:cNvSpPr/>
          <p:nvPr/>
        </p:nvSpPr>
        <p:spPr>
          <a:xfrm>
            <a:off x="444600" y="1143000"/>
            <a:ext cx="611856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Определение границ слоев: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Рисунок 3" descr=""/>
          <p:cNvPicPr/>
          <p:nvPr/>
        </p:nvPicPr>
        <p:blipFill>
          <a:blip r:embed="rId5"/>
          <a:stretch/>
        </p:blipFill>
        <p:spPr>
          <a:xfrm>
            <a:off x="6310080" y="5429520"/>
            <a:ext cx="952200" cy="685440"/>
          </a:xfrm>
          <a:prstGeom prst="rect">
            <a:avLst/>
          </a:prstGeom>
          <a:ln w="0">
            <a:solidFill>
              <a:srgbClr val="e7e6e6"/>
            </a:solidFill>
          </a:ln>
        </p:spPr>
      </p:pic>
      <p:sp>
        <p:nvSpPr>
          <p:cNvPr id="429" name="TextBox 113"/>
          <p:cNvSpPr/>
          <p:nvPr/>
        </p:nvSpPr>
        <p:spPr>
          <a:xfrm>
            <a:off x="7268400" y="5661720"/>
            <a:ext cx="17125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 –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пески глинистые 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Извлечение данных из растровых изображений геологических разрезов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1" name="Прямая соединительная линия 87"/>
          <p:cNvCxnSpPr>
            <a:endCxn id="421" idx="1"/>
          </p:cNvCxnSpPr>
          <p:nvPr/>
        </p:nvCxnSpPr>
        <p:spPr>
          <a:xfrm>
            <a:off x="7121520" y="2878920"/>
            <a:ext cx="710640" cy="720"/>
          </a:xfrm>
          <a:prstGeom prst="straightConnector1">
            <a:avLst/>
          </a:prstGeom>
          <a:ln w="19050">
            <a:solidFill>
              <a:srgbClr val="6cace3"/>
            </a:solidFill>
            <a:headEnd len="med" type="oval" w="med"/>
          </a:ln>
        </p:spPr>
      </p:cxnSp>
      <p:cxnSp>
        <p:nvCxnSpPr>
          <p:cNvPr id="432" name="Прямая соединительная линия 88"/>
          <p:cNvCxnSpPr/>
          <p:nvPr/>
        </p:nvCxnSpPr>
        <p:spPr>
          <a:xfrm>
            <a:off x="6563520" y="2169720"/>
            <a:ext cx="360" cy="285840"/>
          </a:xfrm>
          <a:prstGeom prst="straightConnector1">
            <a:avLst/>
          </a:prstGeom>
          <a:ln w="19050">
            <a:solidFill>
              <a:srgbClr val="6cace3"/>
            </a:solidFill>
            <a:tailEnd len="med" type="oval" w="med"/>
          </a:ln>
        </p:spPr>
      </p:cxnSp>
      <p:cxnSp>
        <p:nvCxnSpPr>
          <p:cNvPr id="433" name="Прямая соединительная линия 93"/>
          <p:cNvCxnSpPr/>
          <p:nvPr/>
        </p:nvCxnSpPr>
        <p:spPr>
          <a:xfrm>
            <a:off x="3267720" y="2169720"/>
            <a:ext cx="360" cy="285840"/>
          </a:xfrm>
          <a:prstGeom prst="straightConnector1">
            <a:avLst/>
          </a:prstGeom>
          <a:ln w="19050">
            <a:solidFill>
              <a:srgbClr val="6cace3"/>
            </a:solidFill>
            <a:tailEnd len="med" type="oval" w="med"/>
          </a:ln>
        </p:spPr>
      </p:cxnSp>
      <p:cxnSp>
        <p:nvCxnSpPr>
          <p:cNvPr id="434" name="Прямая соединительная линия 94"/>
          <p:cNvCxnSpPr/>
          <p:nvPr/>
        </p:nvCxnSpPr>
        <p:spPr>
          <a:xfrm>
            <a:off x="3174120" y="3458520"/>
            <a:ext cx="360" cy="396360"/>
          </a:xfrm>
          <a:prstGeom prst="straightConnector1">
            <a:avLst/>
          </a:prstGeom>
          <a:ln w="19050">
            <a:solidFill>
              <a:srgbClr val="6cace3"/>
            </a:solidFill>
            <a:headEnd len="med" type="oval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Рисунок 6" descr=""/>
          <p:cNvPicPr/>
          <p:nvPr/>
        </p:nvPicPr>
        <p:blipFill>
          <a:blip r:embed="rId1"/>
          <a:stretch/>
        </p:blipFill>
        <p:spPr>
          <a:xfrm>
            <a:off x="221040" y="1235880"/>
            <a:ext cx="2555640" cy="1659960"/>
          </a:xfrm>
          <a:prstGeom prst="rect">
            <a:avLst/>
          </a:prstGeom>
          <a:ln w="0">
            <a:noFill/>
          </a:ln>
        </p:spPr>
      </p:pic>
      <p:pic>
        <p:nvPicPr>
          <p:cNvPr id="436" name="Рисунок 7" descr=""/>
          <p:cNvPicPr/>
          <p:nvPr/>
        </p:nvPicPr>
        <p:blipFill>
          <a:blip r:embed="rId2"/>
          <a:stretch/>
        </p:blipFill>
        <p:spPr>
          <a:xfrm>
            <a:off x="3664440" y="1242000"/>
            <a:ext cx="2555640" cy="893160"/>
          </a:xfrm>
          <a:prstGeom prst="rect">
            <a:avLst/>
          </a:prstGeom>
          <a:ln w="0">
            <a:noFill/>
          </a:ln>
        </p:spPr>
      </p:pic>
      <p:pic>
        <p:nvPicPr>
          <p:cNvPr id="437" name="Рисунок 11" descr=""/>
          <p:cNvPicPr/>
          <p:nvPr/>
        </p:nvPicPr>
        <p:blipFill>
          <a:blip r:embed="rId3"/>
          <a:stretch/>
        </p:blipFill>
        <p:spPr>
          <a:xfrm>
            <a:off x="221040" y="3245400"/>
            <a:ext cx="2555640" cy="1670760"/>
          </a:xfrm>
          <a:prstGeom prst="rect">
            <a:avLst/>
          </a:prstGeom>
          <a:ln w="0">
            <a:noFill/>
          </a:ln>
        </p:spPr>
      </p:pic>
      <p:pic>
        <p:nvPicPr>
          <p:cNvPr id="438" name="Рисунок 12" descr=""/>
          <p:cNvPicPr/>
          <p:nvPr/>
        </p:nvPicPr>
        <p:blipFill>
          <a:blip r:embed="rId4"/>
          <a:srcRect l="0" t="0" r="0" b="29694"/>
          <a:stretch/>
        </p:blipFill>
        <p:spPr>
          <a:xfrm>
            <a:off x="3687480" y="3274920"/>
            <a:ext cx="2555640" cy="1611000"/>
          </a:xfrm>
          <a:prstGeom prst="rect">
            <a:avLst/>
          </a:prstGeom>
          <a:ln w="0">
            <a:noFill/>
          </a:ln>
        </p:spPr>
      </p:pic>
      <p:pic>
        <p:nvPicPr>
          <p:cNvPr id="439" name="Рисунок 15" descr=""/>
          <p:cNvPicPr/>
          <p:nvPr/>
        </p:nvPicPr>
        <p:blipFill>
          <a:blip r:embed="rId5"/>
          <a:srcRect l="0" t="718" r="16161" b="7146"/>
          <a:stretch/>
        </p:blipFill>
        <p:spPr>
          <a:xfrm>
            <a:off x="3687480" y="5262840"/>
            <a:ext cx="2598840" cy="747360"/>
          </a:xfrm>
          <a:prstGeom prst="rect">
            <a:avLst/>
          </a:prstGeom>
          <a:ln w="0">
            <a:noFill/>
          </a:ln>
        </p:spPr>
      </p:pic>
      <p:pic>
        <p:nvPicPr>
          <p:cNvPr id="440" name="Рисунок 74" descr=""/>
          <p:cNvPicPr/>
          <p:nvPr/>
        </p:nvPicPr>
        <p:blipFill>
          <a:blip r:embed="rId6"/>
          <a:stretch/>
        </p:blipFill>
        <p:spPr>
          <a:xfrm>
            <a:off x="221040" y="5262840"/>
            <a:ext cx="2115720" cy="741240"/>
          </a:xfrm>
          <a:prstGeom prst="rect">
            <a:avLst/>
          </a:prstGeom>
          <a:ln w="0">
            <a:noFill/>
          </a:ln>
        </p:spPr>
      </p:pic>
      <p:sp>
        <p:nvSpPr>
          <p:cNvPr id="441" name="TextBox 2"/>
          <p:cNvSpPr/>
          <p:nvPr/>
        </p:nvSpPr>
        <p:spPr>
          <a:xfrm>
            <a:off x="6601320" y="1210680"/>
            <a:ext cx="300888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Точность распознавания чисел – </a:t>
            </a:r>
            <a:r>
              <a:rPr b="1" lang="ru-RU" sz="1200" spc="-1" strike="noStrike">
                <a:solidFill>
                  <a:srgbClr val="56c02b"/>
                </a:solidFill>
                <a:latin typeface="Arial"/>
                <a:ea typeface="Arial"/>
              </a:rPr>
              <a:t>100%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Точность распознавания текста – </a:t>
            </a:r>
            <a:r>
              <a:rPr b="1" lang="ru-RU" sz="1200" spc="-1" strike="noStrike">
                <a:solidFill>
                  <a:srgbClr val="56c02b"/>
                </a:solidFill>
                <a:latin typeface="Arial"/>
                <a:ea typeface="Arial"/>
              </a:rPr>
              <a:t>93%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Box 81"/>
          <p:cNvSpPr/>
          <p:nvPr/>
        </p:nvSpPr>
        <p:spPr>
          <a:xfrm>
            <a:off x="6601320" y="3184200"/>
            <a:ext cx="30088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Точность распознавания чисел – </a:t>
            </a:r>
            <a:r>
              <a:rPr b="1" lang="ru-RU" sz="1200" spc="-1" strike="noStrike">
                <a:solidFill>
                  <a:srgbClr val="56c02b"/>
                </a:solidFill>
                <a:latin typeface="Arial"/>
                <a:ea typeface="Arial"/>
              </a:rPr>
              <a:t>100%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Arial"/>
              </a:rPr>
              <a:t>Точность распознавания текста – </a:t>
            </a:r>
            <a:r>
              <a:rPr b="1" lang="ru-RU" sz="1200" spc="-1" strike="noStrike">
                <a:solidFill>
                  <a:srgbClr val="56c02b"/>
                </a:solidFill>
                <a:latin typeface="Arial"/>
                <a:ea typeface="Arial"/>
              </a:rPr>
              <a:t>86%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TextBox 82"/>
          <p:cNvSpPr/>
          <p:nvPr/>
        </p:nvSpPr>
        <p:spPr>
          <a:xfrm>
            <a:off x="6601320" y="5211360"/>
            <a:ext cx="3008880" cy="14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Извлечение текстовой информации (числа) – </a:t>
            </a:r>
            <a:r>
              <a:rPr b="1" lang="ru-RU" sz="1200" spc="-1" strike="noStrike">
                <a:solidFill>
                  <a:srgbClr val="56c02b"/>
                </a:solidFill>
                <a:latin typeface="Arial"/>
                <a:ea typeface="DejaVu Sans"/>
              </a:rPr>
              <a:t>ошибки не зафиксированы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Определение глубин – 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средняя погрешность </a:t>
            </a:r>
            <a:r>
              <a:rPr b="1" lang="ru-RU" sz="1200" spc="-1" strike="noStrike">
                <a:solidFill>
                  <a:srgbClr val="fd6924"/>
                </a:solidFill>
                <a:latin typeface="Arial"/>
                <a:ea typeface="DejaVu Sans"/>
              </a:rPr>
              <a:t>0,167 м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Определение литологического состава – точность </a:t>
            </a:r>
            <a:r>
              <a:rPr b="1" lang="ru-RU" sz="1200" spc="-1" strike="noStrike">
                <a:solidFill>
                  <a:srgbClr val="fd6924"/>
                </a:solidFill>
                <a:latin typeface="Arial"/>
                <a:ea typeface="DejaVu Sans"/>
              </a:rPr>
              <a:t>87,5%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Результаты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Стрелка: вниз 80"/>
          <p:cNvSpPr/>
          <p:nvPr/>
        </p:nvSpPr>
        <p:spPr>
          <a:xfrm rot="16200000">
            <a:off x="3088080" y="1411920"/>
            <a:ext cx="2646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25ea1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1" lang="ru-RU" sz="12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46" name="Стрелка: вниз 83"/>
          <p:cNvSpPr/>
          <p:nvPr/>
        </p:nvSpPr>
        <p:spPr>
          <a:xfrm rot="16200000">
            <a:off x="3099600" y="3445560"/>
            <a:ext cx="2646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25ea1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</a:pPr>
            <a:endParaRPr b="1" lang="ru-RU" sz="12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47" name="Стрелка: вниз 84"/>
          <p:cNvSpPr/>
          <p:nvPr/>
        </p:nvSpPr>
        <p:spPr>
          <a:xfrm rot="16200000">
            <a:off x="3088080" y="5422680"/>
            <a:ext cx="2646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25ea1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</a:pPr>
            <a:endParaRPr b="1" lang="ru-RU" sz="12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48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142C553-DE7A-431E-B4F6-E8EB8E684A2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Группа 57"/>
          <p:cNvGrpSpPr/>
          <p:nvPr/>
        </p:nvGrpSpPr>
        <p:grpSpPr>
          <a:xfrm>
            <a:off x="-1843920" y="342000"/>
            <a:ext cx="1719000" cy="4777560"/>
            <a:chOff x="-1843920" y="342000"/>
            <a:chExt cx="1719000" cy="4777560"/>
          </a:xfrm>
        </p:grpSpPr>
        <p:sp>
          <p:nvSpPr>
            <p:cNvPr id="450" name="Прямоугольник 181"/>
            <p:cNvSpPr/>
            <p:nvPr/>
          </p:nvSpPr>
          <p:spPr>
            <a:xfrm>
              <a:off x="-1843920" y="342000"/>
              <a:ext cx="1683360" cy="4777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51" name="TextBox 114"/>
            <p:cNvSpPr/>
            <p:nvPr/>
          </p:nvSpPr>
          <p:spPr>
            <a:xfrm>
              <a:off x="-1792080" y="410400"/>
              <a:ext cx="1616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Палитра</a:t>
              </a:r>
              <a:r>
                <a:rPr b="0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 </a:t>
              </a: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для использования </a:t>
              </a:r>
              <a:br>
                <a:rPr sz="600"/>
              </a:b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инструментами «пипетка» и «формат </a:t>
              </a:r>
              <a:br>
                <a:rPr sz="600"/>
              </a:br>
              <a:r>
                <a:rPr b="1" lang="ru-RU" sz="600" spc="-1" strike="noStrike">
                  <a:solidFill>
                    <a:srgbClr val="025ea1"/>
                  </a:solidFill>
                  <a:latin typeface="Arial"/>
                  <a:ea typeface="DejaVu Sans"/>
                </a:rPr>
                <a:t>по образцу»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452" name="Группа 58"/>
            <p:cNvGrpSpPr/>
            <p:nvPr/>
          </p:nvGrpSpPr>
          <p:grpSpPr>
            <a:xfrm>
              <a:off x="-1797840" y="1324440"/>
              <a:ext cx="462960" cy="340560"/>
              <a:chOff x="-1797840" y="1324440"/>
              <a:chExt cx="462960" cy="340560"/>
            </a:xfrm>
          </p:grpSpPr>
          <p:sp>
            <p:nvSpPr>
              <p:cNvPr id="453" name="Прямоугольник 182"/>
              <p:cNvSpPr/>
              <p:nvPr/>
            </p:nvSpPr>
            <p:spPr>
              <a:xfrm>
                <a:off x="-1709280" y="1324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54" name="TextBox 115"/>
              <p:cNvSpPr/>
              <p:nvPr/>
            </p:nvSpPr>
            <p:spPr>
              <a:xfrm>
                <a:off x="-1797840" y="148392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2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5" name="Прямоугольник 183"/>
              <p:cNvSpPr/>
              <p:nvPr/>
            </p:nvSpPr>
            <p:spPr>
              <a:xfrm>
                <a:off x="-1527840" y="1324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56" name="Группа 59"/>
            <p:cNvGrpSpPr/>
            <p:nvPr/>
          </p:nvGrpSpPr>
          <p:grpSpPr>
            <a:xfrm>
              <a:off x="-1795680" y="1690920"/>
              <a:ext cx="668160" cy="340560"/>
              <a:chOff x="-1795680" y="1690920"/>
              <a:chExt cx="668160" cy="340560"/>
            </a:xfrm>
          </p:grpSpPr>
          <p:sp>
            <p:nvSpPr>
              <p:cNvPr id="457" name="Прямоугольник 184"/>
              <p:cNvSpPr/>
              <p:nvPr/>
            </p:nvSpPr>
            <p:spPr>
              <a:xfrm>
                <a:off x="-1707480" y="1690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58" name="TextBox 116"/>
              <p:cNvSpPr/>
              <p:nvPr/>
            </p:nvSpPr>
            <p:spPr>
              <a:xfrm>
                <a:off x="-1795680" y="185040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3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9" name="Прямоугольник 185"/>
              <p:cNvSpPr/>
              <p:nvPr/>
            </p:nvSpPr>
            <p:spPr>
              <a:xfrm>
                <a:off x="-1514520" y="1690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60" name="Прямоугольник 186"/>
              <p:cNvSpPr/>
              <p:nvPr/>
            </p:nvSpPr>
            <p:spPr>
              <a:xfrm>
                <a:off x="-1320480" y="1690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61" name="Группа 60"/>
            <p:cNvGrpSpPr/>
            <p:nvPr/>
          </p:nvGrpSpPr>
          <p:grpSpPr>
            <a:xfrm>
              <a:off x="-1792440" y="2058840"/>
              <a:ext cx="857160" cy="340200"/>
              <a:chOff x="-1792440" y="2058840"/>
              <a:chExt cx="857160" cy="340200"/>
            </a:xfrm>
          </p:grpSpPr>
          <p:sp>
            <p:nvSpPr>
              <p:cNvPr id="462" name="Прямоугольник 187"/>
              <p:cNvSpPr/>
              <p:nvPr/>
            </p:nvSpPr>
            <p:spPr>
              <a:xfrm>
                <a:off x="-1704240" y="20588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63" name="TextBox 117"/>
              <p:cNvSpPr/>
              <p:nvPr/>
            </p:nvSpPr>
            <p:spPr>
              <a:xfrm>
                <a:off x="-1792440" y="2217960"/>
                <a:ext cx="4431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4 цвета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4" name="Прямоугольник 188"/>
              <p:cNvSpPr/>
              <p:nvPr/>
            </p:nvSpPr>
            <p:spPr>
              <a:xfrm>
                <a:off x="-1517400" y="20588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65" name="Прямоугольник 189"/>
              <p:cNvSpPr/>
              <p:nvPr/>
            </p:nvSpPr>
            <p:spPr>
              <a:xfrm>
                <a:off x="-1324440" y="20588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66" name="Прямоугольник 190"/>
              <p:cNvSpPr/>
              <p:nvPr/>
            </p:nvSpPr>
            <p:spPr>
              <a:xfrm>
                <a:off x="-1128240" y="20588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67" name="Группа 61"/>
            <p:cNvGrpSpPr/>
            <p:nvPr/>
          </p:nvGrpSpPr>
          <p:grpSpPr>
            <a:xfrm>
              <a:off x="-1792080" y="2425320"/>
              <a:ext cx="1053000" cy="340200"/>
              <a:chOff x="-1792080" y="2425320"/>
              <a:chExt cx="1053000" cy="340200"/>
            </a:xfrm>
          </p:grpSpPr>
          <p:sp>
            <p:nvSpPr>
              <p:cNvPr id="468" name="Прямоугольник 191"/>
              <p:cNvSpPr/>
              <p:nvPr/>
            </p:nvSpPr>
            <p:spPr>
              <a:xfrm>
                <a:off x="-1704240" y="24253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69" name="TextBox 118"/>
              <p:cNvSpPr/>
              <p:nvPr/>
            </p:nvSpPr>
            <p:spPr>
              <a:xfrm>
                <a:off x="-1792080" y="258444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5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0" name="Прямоугольник 192"/>
              <p:cNvSpPr/>
              <p:nvPr/>
            </p:nvSpPr>
            <p:spPr>
              <a:xfrm>
                <a:off x="-1517400" y="2425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1" name="Прямоугольник 193"/>
              <p:cNvSpPr/>
              <p:nvPr/>
            </p:nvSpPr>
            <p:spPr>
              <a:xfrm>
                <a:off x="-1324440" y="2425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2" name="Прямоугольник 194"/>
              <p:cNvSpPr/>
              <p:nvPr/>
            </p:nvSpPr>
            <p:spPr>
              <a:xfrm>
                <a:off x="-1128240" y="24253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3" name="Прямоугольник 195"/>
              <p:cNvSpPr/>
              <p:nvPr/>
            </p:nvSpPr>
            <p:spPr>
              <a:xfrm>
                <a:off x="-932040" y="24253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74" name="Группа 62"/>
            <p:cNvGrpSpPr/>
            <p:nvPr/>
          </p:nvGrpSpPr>
          <p:grpSpPr>
            <a:xfrm>
              <a:off x="-1795320" y="2791440"/>
              <a:ext cx="1246320" cy="340560"/>
              <a:chOff x="-1795320" y="2791440"/>
              <a:chExt cx="1246320" cy="340560"/>
            </a:xfrm>
          </p:grpSpPr>
          <p:sp>
            <p:nvSpPr>
              <p:cNvPr id="475" name="Прямоугольник 196"/>
              <p:cNvSpPr/>
              <p:nvPr/>
            </p:nvSpPr>
            <p:spPr>
              <a:xfrm>
                <a:off x="-1704240" y="279144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6" name="TextBox 119"/>
              <p:cNvSpPr/>
              <p:nvPr/>
            </p:nvSpPr>
            <p:spPr>
              <a:xfrm>
                <a:off x="-1795320" y="295092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6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7" name="Прямоугольник 197"/>
              <p:cNvSpPr/>
              <p:nvPr/>
            </p:nvSpPr>
            <p:spPr>
              <a:xfrm>
                <a:off x="-1517400" y="279144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8" name="Прямоугольник 198"/>
              <p:cNvSpPr/>
              <p:nvPr/>
            </p:nvSpPr>
            <p:spPr>
              <a:xfrm>
                <a:off x="-1324440" y="279144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79" name="Прямоугольник 199"/>
              <p:cNvSpPr/>
              <p:nvPr/>
            </p:nvSpPr>
            <p:spPr>
              <a:xfrm>
                <a:off x="-1128240" y="279144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0" name="Прямоугольник 200"/>
              <p:cNvSpPr/>
              <p:nvPr/>
            </p:nvSpPr>
            <p:spPr>
              <a:xfrm>
                <a:off x="-932040" y="279144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1" name="Прямоугольник 201"/>
              <p:cNvSpPr/>
              <p:nvPr/>
            </p:nvSpPr>
            <p:spPr>
              <a:xfrm>
                <a:off x="-741960" y="279144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82" name="Группа 63"/>
            <p:cNvGrpSpPr/>
            <p:nvPr/>
          </p:nvGrpSpPr>
          <p:grpSpPr>
            <a:xfrm>
              <a:off x="-1792080" y="3157920"/>
              <a:ext cx="1437840" cy="340560"/>
              <a:chOff x="-1792080" y="3157920"/>
              <a:chExt cx="1437840" cy="340560"/>
            </a:xfrm>
          </p:grpSpPr>
          <p:sp>
            <p:nvSpPr>
              <p:cNvPr id="483" name="Прямоугольник 202"/>
              <p:cNvSpPr/>
              <p:nvPr/>
            </p:nvSpPr>
            <p:spPr>
              <a:xfrm>
                <a:off x="-1704240" y="3157920"/>
                <a:ext cx="192960" cy="192960"/>
              </a:xfrm>
              <a:prstGeom prst="rect">
                <a:avLst/>
              </a:prstGeom>
              <a:solidFill>
                <a:srgbClr val="00327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4" name="TextBox 120"/>
              <p:cNvSpPr/>
              <p:nvPr/>
            </p:nvSpPr>
            <p:spPr>
              <a:xfrm>
                <a:off x="-1792080" y="3317400"/>
                <a:ext cx="484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7 цветов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5" name="Прямоугольник 203"/>
              <p:cNvSpPr/>
              <p:nvPr/>
            </p:nvSpPr>
            <p:spPr>
              <a:xfrm>
                <a:off x="-1517400" y="31579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6" name="Прямоугольник 204"/>
              <p:cNvSpPr/>
              <p:nvPr/>
            </p:nvSpPr>
            <p:spPr>
              <a:xfrm>
                <a:off x="-1324440" y="31579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7" name="Прямоугольник 205"/>
              <p:cNvSpPr/>
              <p:nvPr/>
            </p:nvSpPr>
            <p:spPr>
              <a:xfrm>
                <a:off x="-1128240" y="3157920"/>
                <a:ext cx="192960" cy="192960"/>
              </a:xfrm>
              <a:prstGeom prst="rect">
                <a:avLst/>
              </a:prstGeom>
              <a:solidFill>
                <a:srgbClr val="6cace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8" name="Прямоугольник 206"/>
              <p:cNvSpPr/>
              <p:nvPr/>
            </p:nvSpPr>
            <p:spPr>
              <a:xfrm>
                <a:off x="-932040" y="3157920"/>
                <a:ext cx="192960" cy="192960"/>
              </a:xfrm>
              <a:prstGeom prst="rect">
                <a:avLst/>
              </a:prstGeom>
              <a:solidFill>
                <a:srgbClr val="24978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9" name="Прямоугольник 207"/>
              <p:cNvSpPr/>
              <p:nvPr/>
            </p:nvSpPr>
            <p:spPr>
              <a:xfrm>
                <a:off x="-741240" y="3157920"/>
                <a:ext cx="192960" cy="192960"/>
              </a:xfrm>
              <a:prstGeom prst="rect">
                <a:avLst/>
              </a:prstGeom>
              <a:solidFill>
                <a:srgbClr val="fd6924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90" name="Прямоугольник 208"/>
              <p:cNvSpPr/>
              <p:nvPr/>
            </p:nvSpPr>
            <p:spPr>
              <a:xfrm>
                <a:off x="-547200" y="3157920"/>
                <a:ext cx="192960" cy="192960"/>
              </a:xfrm>
              <a:prstGeom prst="rect">
                <a:avLst/>
              </a:prstGeom>
              <a:solidFill>
                <a:srgbClr val="e20079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</p:grpSp>
        <p:sp>
          <p:nvSpPr>
            <p:cNvPr id="491" name="TextBox 121"/>
            <p:cNvSpPr/>
            <p:nvPr/>
          </p:nvSpPr>
          <p:spPr>
            <a:xfrm>
              <a:off x="-1508040" y="3671640"/>
              <a:ext cx="111240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положительная динамика/</a:t>
              </a:r>
              <a:br>
                <a:rPr sz="600"/>
              </a:b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2" name="Прямоугольник 209"/>
            <p:cNvSpPr/>
            <p:nvPr/>
          </p:nvSpPr>
          <p:spPr>
            <a:xfrm>
              <a:off x="-1721520" y="3719880"/>
              <a:ext cx="192960" cy="192960"/>
            </a:xfrm>
            <a:prstGeom prst="rect">
              <a:avLst/>
            </a:prstGeom>
            <a:solidFill>
              <a:srgbClr val="56c02b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93" name="Прямоугольник 210"/>
            <p:cNvSpPr/>
            <p:nvPr/>
          </p:nvSpPr>
          <p:spPr>
            <a:xfrm>
              <a:off x="-1721520" y="3983040"/>
              <a:ext cx="192960" cy="192960"/>
            </a:xfrm>
            <a:prstGeom prst="rect">
              <a:avLst/>
            </a:prstGeom>
            <a:solidFill>
              <a:srgbClr val="fcc30b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94" name="Прямоугольник 211"/>
            <p:cNvSpPr/>
            <p:nvPr/>
          </p:nvSpPr>
          <p:spPr>
            <a:xfrm>
              <a:off x="-1721520" y="4245840"/>
              <a:ext cx="192960" cy="192960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grpSp>
          <p:nvGrpSpPr>
            <p:cNvPr id="495" name="Группа 64"/>
            <p:cNvGrpSpPr/>
            <p:nvPr/>
          </p:nvGrpSpPr>
          <p:grpSpPr>
            <a:xfrm>
              <a:off x="-1801800" y="4720320"/>
              <a:ext cx="371520" cy="348120"/>
              <a:chOff x="-1801800" y="4720320"/>
              <a:chExt cx="371520" cy="348120"/>
            </a:xfrm>
          </p:grpSpPr>
          <p:sp>
            <p:nvSpPr>
              <p:cNvPr id="496" name="Прямоугольник 212"/>
              <p:cNvSpPr/>
              <p:nvPr/>
            </p:nvSpPr>
            <p:spPr>
              <a:xfrm>
                <a:off x="-1705680" y="4720320"/>
                <a:ext cx="192960" cy="19296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97" name="TextBox 122"/>
              <p:cNvSpPr/>
              <p:nvPr/>
            </p:nvSpPr>
            <p:spPr>
              <a:xfrm>
                <a:off x="-1801800" y="4887360"/>
                <a:ext cx="3715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Текст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98" name="Группа 65"/>
            <p:cNvGrpSpPr/>
            <p:nvPr/>
          </p:nvGrpSpPr>
          <p:grpSpPr>
            <a:xfrm>
              <a:off x="-1419840" y="4720320"/>
              <a:ext cx="435600" cy="348480"/>
              <a:chOff x="-1419840" y="4720320"/>
              <a:chExt cx="435600" cy="348480"/>
            </a:xfrm>
          </p:grpSpPr>
          <p:sp>
            <p:nvSpPr>
              <p:cNvPr id="499" name="Прямоугольник 213"/>
              <p:cNvSpPr/>
              <p:nvPr/>
            </p:nvSpPr>
            <p:spPr>
              <a:xfrm>
                <a:off x="-1320480" y="4720320"/>
                <a:ext cx="192960" cy="192960"/>
              </a:xfrm>
              <a:prstGeom prst="rect">
                <a:avLst/>
              </a:prstGeom>
              <a:solidFill>
                <a:srgbClr val="808080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500" name="TextBox 123"/>
              <p:cNvSpPr/>
              <p:nvPr/>
            </p:nvSpPr>
            <p:spPr>
              <a:xfrm>
                <a:off x="-1419840" y="4887720"/>
                <a:ext cx="43560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Сноска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01" name="Группа 66"/>
            <p:cNvGrpSpPr/>
            <p:nvPr/>
          </p:nvGrpSpPr>
          <p:grpSpPr>
            <a:xfrm>
              <a:off x="-1798920" y="965160"/>
              <a:ext cx="402120" cy="340200"/>
              <a:chOff x="-1798920" y="965160"/>
              <a:chExt cx="402120" cy="340200"/>
            </a:xfrm>
          </p:grpSpPr>
          <p:sp>
            <p:nvSpPr>
              <p:cNvPr id="502" name="Прямоугольник 214"/>
              <p:cNvSpPr/>
              <p:nvPr/>
            </p:nvSpPr>
            <p:spPr>
              <a:xfrm>
                <a:off x="-1709280" y="96516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503" name="TextBox 124"/>
              <p:cNvSpPr/>
              <p:nvPr/>
            </p:nvSpPr>
            <p:spPr>
              <a:xfrm>
                <a:off x="-1798920" y="1124280"/>
                <a:ext cx="40212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1 цвет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504" name="TextBox 125"/>
            <p:cNvSpPr/>
            <p:nvPr/>
          </p:nvSpPr>
          <p:spPr>
            <a:xfrm>
              <a:off x="-1808280" y="752400"/>
              <a:ext cx="168336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Рекомендуемые сочетания цветов 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5" name="TextBox 126"/>
            <p:cNvSpPr/>
            <p:nvPr/>
          </p:nvSpPr>
          <p:spPr>
            <a:xfrm>
              <a:off x="-1811160" y="34966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Цвета-индикаторы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6" name="TextBox 127"/>
            <p:cNvSpPr/>
            <p:nvPr/>
          </p:nvSpPr>
          <p:spPr>
            <a:xfrm>
              <a:off x="-1803240" y="4494240"/>
              <a:ext cx="61848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Цвет текста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7" name="Группа 67"/>
            <p:cNvGrpSpPr/>
            <p:nvPr/>
          </p:nvGrpSpPr>
          <p:grpSpPr>
            <a:xfrm>
              <a:off x="-1026360" y="4720320"/>
              <a:ext cx="583560" cy="348480"/>
              <a:chOff x="-1026360" y="4720320"/>
              <a:chExt cx="583560" cy="348480"/>
            </a:xfrm>
          </p:grpSpPr>
          <p:sp>
            <p:nvSpPr>
              <p:cNvPr id="508" name="Прямоугольник 215"/>
              <p:cNvSpPr/>
              <p:nvPr/>
            </p:nvSpPr>
            <p:spPr>
              <a:xfrm>
                <a:off x="-930960" y="4720320"/>
                <a:ext cx="192960" cy="192960"/>
              </a:xfrm>
              <a:prstGeom prst="rect">
                <a:avLst/>
              </a:prstGeom>
              <a:solidFill>
                <a:srgbClr val="025ea1"/>
              </a:solidFill>
              <a:ln w="127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ru-RU" sz="600" spc="-1" strike="noStrike">
                  <a:solidFill>
                    <a:srgbClr val="ffffff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509" name="TextBox 128"/>
              <p:cNvSpPr/>
              <p:nvPr/>
            </p:nvSpPr>
            <p:spPr>
              <a:xfrm>
                <a:off x="-1026360" y="4887720"/>
                <a:ext cx="583560" cy="18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ru-RU" sz="600" spc="-1" strike="noStrike">
                    <a:solidFill>
                      <a:srgbClr val="333333"/>
                    </a:solidFill>
                    <a:latin typeface="Arial"/>
                    <a:ea typeface="DejaVu Sans"/>
                  </a:rPr>
                  <a:t>Выделение</a:t>
                </a:r>
                <a:endParaRPr b="0" lang="ru-RU" sz="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510" name="TextBox 129"/>
            <p:cNvSpPr/>
            <p:nvPr/>
          </p:nvSpPr>
          <p:spPr>
            <a:xfrm>
              <a:off x="-1522440" y="3984480"/>
              <a:ext cx="8942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обратить внимание!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1" name="TextBox 130"/>
            <p:cNvSpPr/>
            <p:nvPr/>
          </p:nvSpPr>
          <p:spPr>
            <a:xfrm>
              <a:off x="-1508400" y="4203000"/>
              <a:ext cx="109692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отрицательная динамика/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-RU" sz="600" spc="-1" strike="noStrike">
                  <a:solidFill>
                    <a:srgbClr val="333333"/>
                  </a:solidFill>
                  <a:latin typeface="Arial"/>
                  <a:ea typeface="DejaVu Sans"/>
                </a:rPr>
                <a:t>результат</a:t>
              </a:r>
              <a:endParaRPr b="0" lang="ru-RU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12" name="Прямоугольник 734"/>
          <p:cNvSpPr/>
          <p:nvPr/>
        </p:nvSpPr>
        <p:spPr>
          <a:xfrm>
            <a:off x="1262880" y="1252080"/>
            <a:ext cx="8052120" cy="39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Разработан метод интеллектуальной обработки растровых изображений для извлечения текста из сложных табличных структур с высокой точностью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Создано десктопное приложение для извлечения данных из растровых изображений колонок технологических и разведочных скважин, </a:t>
            </a:r>
            <a:br>
              <a:rPr sz="1800"/>
            </a:b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 безошибочным распознаванием числовых символов и точностью распознавания буквенных символов не менее 85%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Разработан алгоритм и программный код, для извлечение информации из растровых изображений геологических разрезов, включающий в себя классифицирующую нейронную сеть для определения литологического состава слоёв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На следующем этапе планируется повысить точность определения литологического состава слоёв не менее чем до 95% путём увеличения обучающей выборки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Заголовок 70"/>
          <p:cNvSpPr/>
          <p:nvPr/>
        </p:nvSpPr>
        <p:spPr>
          <a:xfrm>
            <a:off x="587520" y="304560"/>
            <a:ext cx="67942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Заключение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4" name="Группа 76"/>
          <p:cNvGrpSpPr/>
          <p:nvPr/>
        </p:nvGrpSpPr>
        <p:grpSpPr>
          <a:xfrm>
            <a:off x="529920" y="1263240"/>
            <a:ext cx="359640" cy="359640"/>
            <a:chOff x="529920" y="1263240"/>
            <a:chExt cx="359640" cy="359640"/>
          </a:xfrm>
        </p:grpSpPr>
        <p:sp>
          <p:nvSpPr>
            <p:cNvPr id="515" name="Овал 77"/>
            <p:cNvSpPr/>
            <p:nvPr/>
          </p:nvSpPr>
          <p:spPr>
            <a:xfrm>
              <a:off x="529920" y="1263240"/>
              <a:ext cx="359640" cy="359640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516" name="Рисунок 93"/>
            <p:cNvSpPr/>
            <p:nvPr/>
          </p:nvSpPr>
          <p:spPr>
            <a:xfrm>
              <a:off x="559800" y="129312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85676" y="126094"/>
                  </a:moveTo>
                  <a:lnTo>
                    <a:pt x="158924" y="252846"/>
                  </a:lnTo>
                  <a:cubicBezTo>
                    <a:pt x="155008" y="256778"/>
                    <a:pt x="148646" y="256792"/>
                    <a:pt x="144715" y="252876"/>
                  </a:cubicBezTo>
                  <a:cubicBezTo>
                    <a:pt x="144704" y="252865"/>
                    <a:pt x="144694" y="252856"/>
                    <a:pt x="144685" y="252846"/>
                  </a:cubicBezTo>
                  <a:lnTo>
                    <a:pt x="57990" y="166151"/>
                  </a:lnTo>
                  <a:cubicBezTo>
                    <a:pt x="54126" y="162146"/>
                    <a:pt x="54240" y="155769"/>
                    <a:pt x="58244" y="151905"/>
                  </a:cubicBezTo>
                  <a:cubicBezTo>
                    <a:pt x="62150" y="148136"/>
                    <a:pt x="68339" y="148139"/>
                    <a:pt x="72242" y="151912"/>
                  </a:cubicBezTo>
                  <a:lnTo>
                    <a:pt x="151791" y="231475"/>
                  </a:lnTo>
                  <a:lnTo>
                    <a:pt x="271424" y="111922"/>
                  </a:lnTo>
                  <a:cubicBezTo>
                    <a:pt x="275217" y="107852"/>
                    <a:pt x="281593" y="107627"/>
                    <a:pt x="285663" y="111420"/>
                  </a:cubicBezTo>
                  <a:cubicBezTo>
                    <a:pt x="289733" y="115213"/>
                    <a:pt x="289959" y="121588"/>
                    <a:pt x="286165" y="125659"/>
                  </a:cubicBezTo>
                  <a:cubicBezTo>
                    <a:pt x="286004" y="125832"/>
                    <a:pt x="285836" y="126000"/>
                    <a:pt x="285663" y="126161"/>
                  </a:cubicBezTo>
                  <a:close/>
                </a:path>
              </a:pathLst>
            </a:custGeom>
            <a:solidFill>
              <a:srgbClr val="56c02b"/>
            </a:solidFill>
            <a:ln w="131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333333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517" name="Группа 79"/>
          <p:cNvGrpSpPr/>
          <p:nvPr/>
        </p:nvGrpSpPr>
        <p:grpSpPr>
          <a:xfrm>
            <a:off x="519480" y="2351160"/>
            <a:ext cx="359640" cy="359640"/>
            <a:chOff x="519480" y="2351160"/>
            <a:chExt cx="359640" cy="359640"/>
          </a:xfrm>
        </p:grpSpPr>
        <p:sp>
          <p:nvSpPr>
            <p:cNvPr id="518" name="Овал 80"/>
            <p:cNvSpPr/>
            <p:nvPr/>
          </p:nvSpPr>
          <p:spPr>
            <a:xfrm>
              <a:off x="519480" y="2351160"/>
              <a:ext cx="359640" cy="359640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519" name="Рисунок 93"/>
            <p:cNvSpPr/>
            <p:nvPr/>
          </p:nvSpPr>
          <p:spPr>
            <a:xfrm>
              <a:off x="549360" y="238104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85676" y="126094"/>
                  </a:moveTo>
                  <a:lnTo>
                    <a:pt x="158924" y="252846"/>
                  </a:lnTo>
                  <a:cubicBezTo>
                    <a:pt x="155008" y="256778"/>
                    <a:pt x="148646" y="256792"/>
                    <a:pt x="144715" y="252876"/>
                  </a:cubicBezTo>
                  <a:cubicBezTo>
                    <a:pt x="144704" y="252865"/>
                    <a:pt x="144694" y="252856"/>
                    <a:pt x="144685" y="252846"/>
                  </a:cubicBezTo>
                  <a:lnTo>
                    <a:pt x="57990" y="166151"/>
                  </a:lnTo>
                  <a:cubicBezTo>
                    <a:pt x="54126" y="162146"/>
                    <a:pt x="54240" y="155769"/>
                    <a:pt x="58244" y="151905"/>
                  </a:cubicBezTo>
                  <a:cubicBezTo>
                    <a:pt x="62150" y="148136"/>
                    <a:pt x="68339" y="148139"/>
                    <a:pt x="72242" y="151912"/>
                  </a:cubicBezTo>
                  <a:lnTo>
                    <a:pt x="151791" y="231475"/>
                  </a:lnTo>
                  <a:lnTo>
                    <a:pt x="271424" y="111922"/>
                  </a:lnTo>
                  <a:cubicBezTo>
                    <a:pt x="275217" y="107852"/>
                    <a:pt x="281593" y="107627"/>
                    <a:pt x="285663" y="111420"/>
                  </a:cubicBezTo>
                  <a:cubicBezTo>
                    <a:pt x="289733" y="115213"/>
                    <a:pt x="289959" y="121588"/>
                    <a:pt x="286165" y="125659"/>
                  </a:cubicBezTo>
                  <a:cubicBezTo>
                    <a:pt x="286004" y="125832"/>
                    <a:pt x="285836" y="126000"/>
                    <a:pt x="285663" y="126161"/>
                  </a:cubicBezTo>
                  <a:close/>
                </a:path>
              </a:pathLst>
            </a:custGeom>
            <a:solidFill>
              <a:srgbClr val="56c02b"/>
            </a:solidFill>
            <a:ln w="131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333333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520" name="Группа 85"/>
          <p:cNvGrpSpPr/>
          <p:nvPr/>
        </p:nvGrpSpPr>
        <p:grpSpPr>
          <a:xfrm>
            <a:off x="519120" y="5139360"/>
            <a:ext cx="359640" cy="359640"/>
            <a:chOff x="519120" y="5139360"/>
            <a:chExt cx="359640" cy="359640"/>
          </a:xfrm>
        </p:grpSpPr>
        <p:sp>
          <p:nvSpPr>
            <p:cNvPr id="521" name="Овал 86"/>
            <p:cNvSpPr/>
            <p:nvPr/>
          </p:nvSpPr>
          <p:spPr>
            <a:xfrm>
              <a:off x="519120" y="5139360"/>
              <a:ext cx="359640" cy="359640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522" name="Рисунок 89"/>
            <p:cNvSpPr/>
            <p:nvPr/>
          </p:nvSpPr>
          <p:spPr>
            <a:xfrm>
              <a:off x="549000" y="516888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97699" y="190075"/>
                  </a:moveTo>
                  <a:lnTo>
                    <a:pt x="190075" y="190075"/>
                  </a:lnTo>
                  <a:lnTo>
                    <a:pt x="190075" y="297699"/>
                  </a:lnTo>
                  <a:cubicBezTo>
                    <a:pt x="190075" y="303262"/>
                    <a:pt x="185564" y="307773"/>
                    <a:pt x="180000" y="307773"/>
                  </a:cubicBezTo>
                  <a:cubicBezTo>
                    <a:pt x="174436" y="307773"/>
                    <a:pt x="169925" y="303262"/>
                    <a:pt x="169925" y="297699"/>
                  </a:cubicBezTo>
                  <a:lnTo>
                    <a:pt x="169925" y="190075"/>
                  </a:lnTo>
                  <a:lnTo>
                    <a:pt x="62301" y="190075"/>
                  </a:lnTo>
                  <a:cubicBezTo>
                    <a:pt x="56737" y="190075"/>
                    <a:pt x="52227" y="185564"/>
                    <a:pt x="52227" y="180000"/>
                  </a:cubicBezTo>
                  <a:cubicBezTo>
                    <a:pt x="52227" y="174436"/>
                    <a:pt x="56737" y="169925"/>
                    <a:pt x="62301" y="169925"/>
                  </a:cubicBezTo>
                  <a:lnTo>
                    <a:pt x="169925" y="169925"/>
                  </a:lnTo>
                  <a:lnTo>
                    <a:pt x="169925" y="62301"/>
                  </a:lnTo>
                  <a:cubicBezTo>
                    <a:pt x="169925" y="56737"/>
                    <a:pt x="174436" y="52227"/>
                    <a:pt x="180000" y="52227"/>
                  </a:cubicBezTo>
                  <a:cubicBezTo>
                    <a:pt x="185564" y="52227"/>
                    <a:pt x="190075" y="56737"/>
                    <a:pt x="190075" y="62301"/>
                  </a:cubicBezTo>
                  <a:lnTo>
                    <a:pt x="190075" y="169925"/>
                  </a:lnTo>
                  <a:lnTo>
                    <a:pt x="297699" y="169925"/>
                  </a:lnTo>
                  <a:cubicBezTo>
                    <a:pt x="303262" y="169925"/>
                    <a:pt x="307773" y="174436"/>
                    <a:pt x="307773" y="180000"/>
                  </a:cubicBezTo>
                  <a:cubicBezTo>
                    <a:pt x="307773" y="185564"/>
                    <a:pt x="303262" y="190075"/>
                    <a:pt x="297699" y="190075"/>
                  </a:cubicBezTo>
                  <a:close/>
                </a:path>
              </a:pathLst>
            </a:custGeom>
            <a:solidFill>
              <a:srgbClr val="56c02b"/>
            </a:solidFill>
            <a:ln w="131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333333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523" name="Группа 88"/>
          <p:cNvGrpSpPr/>
          <p:nvPr/>
        </p:nvGrpSpPr>
        <p:grpSpPr>
          <a:xfrm>
            <a:off x="519120" y="3741840"/>
            <a:ext cx="359640" cy="359640"/>
            <a:chOff x="519120" y="3741840"/>
            <a:chExt cx="359640" cy="359640"/>
          </a:xfrm>
        </p:grpSpPr>
        <p:sp>
          <p:nvSpPr>
            <p:cNvPr id="524" name="Овал 89"/>
            <p:cNvSpPr/>
            <p:nvPr/>
          </p:nvSpPr>
          <p:spPr>
            <a:xfrm>
              <a:off x="519120" y="3741840"/>
              <a:ext cx="359640" cy="359640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525" name="Рисунок 93"/>
            <p:cNvSpPr/>
            <p:nvPr/>
          </p:nvSpPr>
          <p:spPr>
            <a:xfrm>
              <a:off x="549000" y="3771720"/>
              <a:ext cx="299520" cy="299520"/>
            </a:xfrm>
            <a:custGeom>
              <a:avLst/>
              <a:gdLst>
                <a:gd name="textAreaLeft" fmla="*/ 0 w 299520"/>
                <a:gd name="textAreaRight" fmla="*/ 299880 w 299520"/>
                <a:gd name="textAreaTop" fmla="*/ 0 h 299520"/>
                <a:gd name="textAreaBottom" fmla="*/ 299880 h 299520"/>
              </a:gdLst>
              <a:ahLst/>
              <a:rect l="textAreaLeft" t="textAreaTop" r="textAreaRight" b="textAreaBottom"/>
              <a:pathLst>
                <a:path w="359999" h="360000">
                  <a:moveTo>
                    <a:pt x="180000" y="0"/>
                  </a:moveTo>
                  <a:cubicBezTo>
                    <a:pt x="80589" y="0"/>
                    <a:pt x="0" y="80589"/>
                    <a:pt x="0" y="180000"/>
                  </a:cubicBezTo>
                  <a:cubicBezTo>
                    <a:pt x="0" y="279411"/>
                    <a:pt x="80589" y="360000"/>
                    <a:pt x="180000" y="360000"/>
                  </a:cubicBezTo>
                  <a:cubicBezTo>
                    <a:pt x="279411" y="360000"/>
                    <a:pt x="360000" y="279411"/>
                    <a:pt x="360000" y="180000"/>
                  </a:cubicBezTo>
                  <a:cubicBezTo>
                    <a:pt x="360000" y="80589"/>
                    <a:pt x="279411" y="0"/>
                    <a:pt x="180000" y="0"/>
                  </a:cubicBezTo>
                  <a:close/>
                  <a:moveTo>
                    <a:pt x="285676" y="126094"/>
                  </a:moveTo>
                  <a:lnTo>
                    <a:pt x="158924" y="252846"/>
                  </a:lnTo>
                  <a:cubicBezTo>
                    <a:pt x="155008" y="256778"/>
                    <a:pt x="148646" y="256792"/>
                    <a:pt x="144715" y="252876"/>
                  </a:cubicBezTo>
                  <a:cubicBezTo>
                    <a:pt x="144704" y="252865"/>
                    <a:pt x="144694" y="252856"/>
                    <a:pt x="144685" y="252846"/>
                  </a:cubicBezTo>
                  <a:lnTo>
                    <a:pt x="57990" y="166151"/>
                  </a:lnTo>
                  <a:cubicBezTo>
                    <a:pt x="54126" y="162146"/>
                    <a:pt x="54240" y="155769"/>
                    <a:pt x="58244" y="151905"/>
                  </a:cubicBezTo>
                  <a:cubicBezTo>
                    <a:pt x="62150" y="148136"/>
                    <a:pt x="68339" y="148139"/>
                    <a:pt x="72242" y="151912"/>
                  </a:cubicBezTo>
                  <a:lnTo>
                    <a:pt x="151791" y="231475"/>
                  </a:lnTo>
                  <a:lnTo>
                    <a:pt x="271424" y="111922"/>
                  </a:lnTo>
                  <a:cubicBezTo>
                    <a:pt x="275217" y="107852"/>
                    <a:pt x="281593" y="107627"/>
                    <a:pt x="285663" y="111420"/>
                  </a:cubicBezTo>
                  <a:cubicBezTo>
                    <a:pt x="289733" y="115213"/>
                    <a:pt x="289959" y="121588"/>
                    <a:pt x="286165" y="125659"/>
                  </a:cubicBezTo>
                  <a:cubicBezTo>
                    <a:pt x="286004" y="125832"/>
                    <a:pt x="285836" y="126000"/>
                    <a:pt x="285663" y="126161"/>
                  </a:cubicBezTo>
                  <a:close/>
                </a:path>
              </a:pathLst>
            </a:custGeom>
            <a:solidFill>
              <a:srgbClr val="56c02b"/>
            </a:solidFill>
            <a:ln w="131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800" spc="-1" strike="noStrike">
                <a:solidFill>
                  <a:srgbClr val="333333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526" name="Номер слайда 6"/>
          <p:cNvSpPr/>
          <p:nvPr/>
        </p:nvSpPr>
        <p:spPr>
          <a:xfrm>
            <a:off x="9201600" y="6373080"/>
            <a:ext cx="3816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84C8831-39C6-4872-B634-13B8BC2BC32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resentation_4x3_white_template_zfo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3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Presentation_4x3_white_template</Template>
  <TotalTime>34414</TotalTime>
  <Application>LibreOffice/7.5.6.2$Linux_X86_64 LibreOffice_project/50$Build-2</Application>
  <AppVersion>15.0000</AppVersion>
  <Words>706</Words>
  <Paragraphs>161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2019-09-24T12:47:23Z</dcterms:created>
  <dc:creator>Анна Хомякова</dc:creator>
  <dc:description/>
  <dc:language>ru-RU</dc:language>
  <cp:lastModifiedBy/>
  <cp:lastPrinted>2025-01-16T06:14:45Z</cp:lastPrinted>
  <dcterms:modified xsi:type="dcterms:W3CDTF">2025-02-03T10:50:01Z</dcterms:modified>
  <cp:revision>1131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Лист A4 (210x297 мм)</vt:lpwstr>
  </property>
  <property fmtid="{D5CDD505-2E9C-101B-9397-08002B2CF9AE}" pid="3" name="Slides">
    <vt:i4>10</vt:i4>
  </property>
</Properties>
</file>